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69" r:id="rId3"/>
    <p:sldId id="266" r:id="rId4"/>
    <p:sldId id="267" r:id="rId5"/>
    <p:sldId id="286" r:id="rId6"/>
    <p:sldId id="268" r:id="rId7"/>
    <p:sldId id="270" r:id="rId8"/>
    <p:sldId id="277" r:id="rId9"/>
    <p:sldId id="271" r:id="rId10"/>
    <p:sldId id="263" r:id="rId11"/>
    <p:sldId id="257" r:id="rId12"/>
    <p:sldId id="264" r:id="rId13"/>
    <p:sldId id="275" r:id="rId14"/>
    <p:sldId id="272" r:id="rId15"/>
    <p:sldId id="282" r:id="rId16"/>
    <p:sldId id="285" r:id="rId17"/>
    <p:sldId id="274" r:id="rId18"/>
    <p:sldId id="261" r:id="rId19"/>
    <p:sldId id="262" r:id="rId20"/>
    <p:sldId id="265" r:id="rId21"/>
    <p:sldId id="284" r:id="rId22"/>
    <p:sldId id="278" r:id="rId23"/>
    <p:sldId id="279" r:id="rId24"/>
    <p:sldId id="283" r:id="rId25"/>
    <p:sldId id="281" r:id="rId26"/>
    <p:sldId id="276" r:id="rId27"/>
    <p:sldId id="258" r:id="rId28"/>
    <p:sldId id="280" r:id="rId29"/>
    <p:sldId id="259" r:id="rId30"/>
    <p:sldId id="273" r:id="rId31"/>
    <p:sldId id="260" r:id="rId32"/>
    <p:sldId id="28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CA"/>
    <a:srgbClr val="F8F5C6"/>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45"/>
    <p:restoredTop sz="94710"/>
  </p:normalViewPr>
  <p:slideViewPr>
    <p:cSldViewPr snapToGrid="0">
      <p:cViewPr>
        <p:scale>
          <a:sx n="175" d="100"/>
          <a:sy n="175" d="100"/>
        </p:scale>
        <p:origin x="144" y="33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FEEB8-9846-F448-9AB0-EDACF0081AE7}" type="datetimeFigureOut">
              <a:rPr kumimoji="1" lang="ja-JP" altLang="en-US" smtClean="0"/>
              <a:t>2022/10/17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B0C1-C1B6-D44C-ADC3-EF8082916068}" type="slidenum">
              <a:rPr kumimoji="1" lang="ja-JP" altLang="en-US" smtClean="0"/>
              <a:t>‹#›</a:t>
            </a:fld>
            <a:endParaRPr kumimoji="1" lang="ja-JP" altLang="en-US"/>
          </a:p>
        </p:txBody>
      </p:sp>
    </p:spTree>
    <p:extLst>
      <p:ext uri="{BB962C8B-B14F-4D97-AF65-F5344CB8AC3E}">
        <p14:creationId xmlns:p14="http://schemas.microsoft.com/office/powerpoint/2010/main" val="25207866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数式や論文の文章は、平易に書こうとしてもうまくいかない。</a:t>
            </a:r>
            <a:endParaRPr kumimoji="1" lang="en-US" altLang="ja-JP" dirty="0"/>
          </a:p>
          <a:p>
            <a:r>
              <a:rPr kumimoji="1" lang="ja-JP" altLang="en-US"/>
              <a:t>それと同じ事を今回のプログラミングでは言える。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9</a:t>
            </a:fld>
            <a:endParaRPr kumimoji="1" lang="ja-JP" altLang="en-US"/>
          </a:p>
        </p:txBody>
      </p:sp>
    </p:spTree>
    <p:extLst>
      <p:ext uri="{BB962C8B-B14F-4D97-AF65-F5344CB8AC3E}">
        <p14:creationId xmlns:p14="http://schemas.microsoft.com/office/powerpoint/2010/main" val="164720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書かれた文書の読解を間違えなかったか</a:t>
            </a:r>
            <a:r>
              <a:rPr kumimoji="1" lang="en-US" altLang="ja-JP" sz="1200" dirty="0"/>
              <a:t>?</a:t>
            </a:r>
            <a:r>
              <a:rPr kumimoji="1" lang="ja-JP" altLang="en-US" sz="1200"/>
              <a:t> </a:t>
            </a:r>
            <a:endParaRPr kumimoji="1" lang="en-US" altLang="ja-JP" sz="1200" dirty="0"/>
          </a:p>
          <a:p>
            <a:r>
              <a:rPr kumimoji="1" lang="ja-JP" altLang="en-US"/>
              <a:t>グラフ化された数値を、読む人が間違えることもある。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11</a:t>
            </a:fld>
            <a:endParaRPr kumimoji="1" lang="ja-JP" altLang="en-US"/>
          </a:p>
        </p:txBody>
      </p:sp>
    </p:spTree>
    <p:extLst>
      <p:ext uri="{BB962C8B-B14F-4D97-AF65-F5344CB8AC3E}">
        <p14:creationId xmlns:p14="http://schemas.microsoft.com/office/powerpoint/2010/main" val="2077063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ISO 31-0</a:t>
            </a:r>
            <a:r>
              <a:rPr lang="ja-JP" altLang="en-US" sz="1200"/>
              <a:t>と</a:t>
            </a:r>
            <a:r>
              <a:rPr lang="en-US" altLang="ja-JP" sz="1200" dirty="0"/>
              <a:t>JIS Z8401</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12</a:t>
            </a:fld>
            <a:endParaRPr kumimoji="1" lang="ja-JP" altLang="en-US"/>
          </a:p>
        </p:txBody>
      </p:sp>
    </p:spTree>
    <p:extLst>
      <p:ext uri="{BB962C8B-B14F-4D97-AF65-F5344CB8AC3E}">
        <p14:creationId xmlns:p14="http://schemas.microsoft.com/office/powerpoint/2010/main" val="361969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23</a:t>
            </a:fld>
            <a:endParaRPr kumimoji="1" lang="ja-JP" altLang="en-US"/>
          </a:p>
        </p:txBody>
      </p:sp>
    </p:spTree>
    <p:extLst>
      <p:ext uri="{BB962C8B-B14F-4D97-AF65-F5344CB8AC3E}">
        <p14:creationId xmlns:p14="http://schemas.microsoft.com/office/powerpoint/2010/main" val="17100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20000"/>
              </a:lnSpc>
              <a:buNone/>
            </a:pPr>
            <a:endParaRPr kumimoji="1" lang="en-US" altLang="ja-JP" dirty="0"/>
          </a:p>
          <a:p>
            <a:pPr marL="0" indent="0">
              <a:lnSpc>
                <a:spcPct val="120000"/>
              </a:lnSpc>
              <a:buNone/>
            </a:pPr>
            <a:r>
              <a:rPr lang="ja-JP" altLang="en-US"/>
              <a:t>他、ある資料で不具合が</a:t>
            </a:r>
            <a:r>
              <a:rPr lang="en-US" altLang="ja-JP" dirty="0"/>
              <a:t>1</a:t>
            </a:r>
            <a:r>
              <a:rPr lang="ja-JP" altLang="en-US"/>
              <a:t>つも発見できないなら</a:t>
            </a:r>
            <a:br>
              <a:rPr lang="en-US" altLang="ja-JP" dirty="0"/>
            </a:br>
            <a:r>
              <a:rPr lang="ja-JP" altLang="en-US"/>
              <a:t>その資料で、さらに奥深く記載数値について</a:t>
            </a:r>
            <a:br>
              <a:rPr lang="en-US" altLang="ja-JP" dirty="0"/>
            </a:br>
            <a:r>
              <a:rPr lang="ja-JP" altLang="en-US"/>
              <a:t>何か研究が出来るかも知れない</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26</a:t>
            </a:fld>
            <a:endParaRPr kumimoji="1" lang="ja-JP" altLang="en-US"/>
          </a:p>
        </p:txBody>
      </p:sp>
    </p:spTree>
    <p:extLst>
      <p:ext uri="{BB962C8B-B14F-4D97-AF65-F5344CB8AC3E}">
        <p14:creationId xmlns:p14="http://schemas.microsoft.com/office/powerpoint/2010/main" val="144948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84B6950-D4D5-AE42-A2E4-C3707051DF2A}"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08801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67982C-BCC8-8C46-A2DD-BF2FD19F937C}"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32437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651387-C452-7241-B2A7-5029418045F2}"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9527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813A19-F9D3-7D43-8287-BA1F9754F9A5}"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2564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B2B558-F2D4-9144-BA73-71464F3E7424}"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08011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A7F544D-73EE-DC4A-8B20-02101B110E65}"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21095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1B4F2B-5D4B-BE4A-ABCE-FE24ACCC61EA}" type="datetime1">
              <a:rPr kumimoji="1" lang="ja-JP" altLang="en-US" smtClean="0"/>
              <a:t>2022/10/17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73131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A64C35-D075-D64A-A7F1-5F3BACCEA20D}" type="datetime1">
              <a:rPr kumimoji="1" lang="ja-JP" altLang="en-US" smtClean="0"/>
              <a:t>2022/10/17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692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5F7DC-E387-4A4D-A624-A9492B050F80}" type="datetime1">
              <a:rPr kumimoji="1" lang="ja-JP" altLang="en-US" smtClean="0"/>
              <a:t>2022/10/17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72943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738485E-F7E1-7249-BE44-5275C723C6FA}"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4304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985AC3-02B8-C64D-AB58-8E1C401976D4}"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68338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8FAC7-4FF6-F843-BEC4-70B98C09115B}" type="datetime1">
              <a:rPr kumimoji="1" lang="ja-JP" altLang="en-US" smtClean="0"/>
              <a:t>2022/10/17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23217" y="6356351"/>
            <a:ext cx="20574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0678362A-B3DF-6942-9885-885DCC433666}" type="slidenum">
              <a:rPr kumimoji="1" lang="ja-JP" altLang="en-US" smtClean="0"/>
              <a:pPr/>
              <a:t>‹#›</a:t>
            </a:fld>
            <a:endParaRPr kumimoji="1" lang="ja-JP" altLang="en-US"/>
          </a:p>
        </p:txBody>
      </p:sp>
    </p:spTree>
    <p:extLst>
      <p:ext uri="{BB962C8B-B14F-4D97-AF65-F5344CB8AC3E}">
        <p14:creationId xmlns:p14="http://schemas.microsoft.com/office/powerpoint/2010/main" val="690449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te.or.jp/wp/wp-content/uploads/opendata/tool201807.pdf" TargetMode="External"/><Relationship Id="rId2" Type="http://schemas.openxmlformats.org/officeDocument/2006/relationships/hyperlink" Target="https://metacpan.org/release/TULAMILI/Table-Hack-0.12/source/Table-Hack.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izukonomien.stores.jp/items/5fb89babf0b108609b3ba09b"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ja/photo/189185" TargetMode="External"/><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zh/photo/111483" TargetMode="External"/><Relationship Id="rId2" Type="http://schemas.openxmlformats.org/officeDocument/2006/relationships/image" Target="../media/image13.jpg!d"/><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nio.com/ja/%E4%B9%97%E3%82%8A%E7%89%A9/%E9%A3%9B%E8%A1%8C%E6%A9%9F/%E3%82%B8%E3%82%A7%E3%83%83%E3%83%88%E9%A3%9B%E8%A1%8C%E6%A9%9F%E3%80%81%E9%A3%9B%E8%A1%8C%E3%80%81%E8%88%AA%E7%A9%BA%E3%82%B7%E3%83%A7%E3%83%BC%E3%80%81%E8%88%AA%E7%A9%BA%E6%A9%9F"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A9AA-5581-9472-9F24-BF9EFA4DF8B5}"/>
              </a:ext>
            </a:extLst>
          </p:cNvPr>
          <p:cNvSpPr>
            <a:spLocks noGrp="1"/>
          </p:cNvSpPr>
          <p:nvPr>
            <p:ph type="ctrTitle"/>
          </p:nvPr>
        </p:nvSpPr>
        <p:spPr/>
        <p:txBody>
          <a:bodyPr>
            <a:normAutofit fontScale="90000"/>
          </a:bodyPr>
          <a:lstStyle/>
          <a:p>
            <a:r>
              <a:rPr lang="ja-JP" altLang="en-US" sz="4000" b="1"/>
              <a:t>割合の近似値がいくつかある場合に</a:t>
            </a:r>
            <a:br>
              <a:rPr lang="en-US" altLang="ja-JP" sz="4000" b="1" dirty="0"/>
            </a:br>
            <a:r>
              <a:rPr lang="ja-JP" altLang="en-US" sz="4000" b="1"/>
              <a:t>共通分母を探索するコマンド</a:t>
            </a:r>
            <a:br>
              <a:rPr lang="en-US" altLang="ja-JP" sz="4000" b="1" dirty="0"/>
            </a:br>
            <a:br>
              <a:rPr lang="en-US" altLang="ja-JP" sz="4000" b="1" dirty="0"/>
            </a:br>
            <a:endParaRPr kumimoji="1" lang="ja-JP" altLang="en-US" sz="4000" b="1"/>
          </a:p>
        </p:txBody>
      </p:sp>
      <p:sp>
        <p:nvSpPr>
          <p:cNvPr id="3" name="字幕 2">
            <a:extLst>
              <a:ext uri="{FF2B5EF4-FFF2-40B4-BE49-F238E27FC236}">
                <a16:creationId xmlns:a16="http://schemas.microsoft.com/office/drawing/2014/main" id="{F38F9B30-3533-AE61-B8B2-B3F2D2882D43}"/>
              </a:ext>
            </a:extLst>
          </p:cNvPr>
          <p:cNvSpPr>
            <a:spLocks noGrp="1"/>
          </p:cNvSpPr>
          <p:nvPr>
            <p:ph type="subTitle" idx="1"/>
          </p:nvPr>
        </p:nvSpPr>
        <p:spPr>
          <a:xfrm>
            <a:off x="1143000" y="4223125"/>
            <a:ext cx="6858000" cy="472964"/>
          </a:xfrm>
        </p:spPr>
        <p:txBody>
          <a:bodyPr/>
          <a:lstStyle/>
          <a:p>
            <a:r>
              <a:rPr lang="en-US" altLang="ja-JP" dirty="0"/>
              <a:t>2022</a:t>
            </a:r>
            <a:r>
              <a:rPr lang="ja-JP" altLang="en-US"/>
              <a:t>年</a:t>
            </a:r>
            <a:r>
              <a:rPr lang="en-US" altLang="ja-JP" dirty="0"/>
              <a:t>10</a:t>
            </a:r>
            <a:r>
              <a:rPr lang="ja-JP" altLang="en-US"/>
              <a:t>月</a:t>
            </a:r>
            <a:r>
              <a:rPr lang="en-US" altLang="ja-JP" dirty="0"/>
              <a:t>12</a:t>
            </a:r>
            <a:r>
              <a:rPr lang="ja-JP" altLang="en-US"/>
              <a:t>日</a:t>
            </a:r>
            <a:r>
              <a:rPr lang="en-US" altLang="ja-JP" dirty="0"/>
              <a:t>(</a:t>
            </a:r>
            <a:r>
              <a:rPr lang="ja-JP" altLang="en-US"/>
              <a:t>金</a:t>
            </a:r>
            <a:r>
              <a:rPr lang="en-US" altLang="ja-JP" dirty="0"/>
              <a:t>)</a:t>
            </a:r>
            <a:r>
              <a:rPr lang="ja-JP" altLang="en-US"/>
              <a:t> 下野寿之</a:t>
            </a:r>
            <a:endParaRPr kumimoji="1" lang="en-US" altLang="ja-JP" dirty="0"/>
          </a:p>
        </p:txBody>
      </p:sp>
      <p:sp>
        <p:nvSpPr>
          <p:cNvPr id="4" name="スライド番号プレースホルダー 3">
            <a:extLst>
              <a:ext uri="{FF2B5EF4-FFF2-40B4-BE49-F238E27FC236}">
                <a16:creationId xmlns:a16="http://schemas.microsoft.com/office/drawing/2014/main" id="{B8B4B880-CF7D-8D1C-7642-FFB94BA18F38}"/>
              </a:ext>
            </a:extLst>
          </p:cNvPr>
          <p:cNvSpPr>
            <a:spLocks noGrp="1"/>
          </p:cNvSpPr>
          <p:nvPr>
            <p:ph type="sldNum" sz="quarter" idx="12"/>
          </p:nvPr>
        </p:nvSpPr>
        <p:spPr/>
        <p:txBody>
          <a:bodyPr/>
          <a:lstStyle/>
          <a:p>
            <a:fld id="{0678362A-B3DF-6942-9885-885DCC433666}"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A44F0300-3F24-29A7-8314-6F6E8129F2CB}"/>
              </a:ext>
            </a:extLst>
          </p:cNvPr>
          <p:cNvSpPr txBox="1"/>
          <p:nvPr/>
        </p:nvSpPr>
        <p:spPr>
          <a:xfrm>
            <a:off x="615142" y="2833404"/>
            <a:ext cx="7498080" cy="954107"/>
          </a:xfrm>
          <a:prstGeom prst="rect">
            <a:avLst/>
          </a:prstGeom>
          <a:noFill/>
        </p:spPr>
        <p:txBody>
          <a:bodyPr wrap="square">
            <a:spAutoFit/>
          </a:bodyPr>
          <a:lstStyle/>
          <a:p>
            <a:pPr algn="ctr"/>
            <a:r>
              <a:rPr lang="ja-JP" altLang="en-US" sz="2800"/>
              <a:t>アンケート調査や疫学報告において簡便な</a:t>
            </a:r>
            <a:br>
              <a:rPr lang="en-US" altLang="ja-JP" sz="2800" dirty="0"/>
            </a:br>
            <a:r>
              <a:rPr lang="ja-JP" altLang="en-US" sz="2800"/>
              <a:t>記載ミス発見とサンプルサイズ推定のために</a:t>
            </a:r>
          </a:p>
        </p:txBody>
      </p:sp>
      <p:sp>
        <p:nvSpPr>
          <p:cNvPr id="5" name="テキスト ボックス 4">
            <a:extLst>
              <a:ext uri="{FF2B5EF4-FFF2-40B4-BE49-F238E27FC236}">
                <a16:creationId xmlns:a16="http://schemas.microsoft.com/office/drawing/2014/main" id="{FC4F266F-7123-E148-1C68-58E98029110B}"/>
              </a:ext>
            </a:extLst>
          </p:cNvPr>
          <p:cNvSpPr txBox="1"/>
          <p:nvPr/>
        </p:nvSpPr>
        <p:spPr>
          <a:xfrm>
            <a:off x="1775840" y="5007075"/>
            <a:ext cx="5176683" cy="738664"/>
          </a:xfrm>
          <a:prstGeom prst="rect">
            <a:avLst/>
          </a:prstGeom>
          <a:noFill/>
        </p:spPr>
        <p:txBody>
          <a:bodyPr wrap="square" rtlCol="0">
            <a:spAutoFit/>
          </a:bodyPr>
          <a:lstStyle/>
          <a:p>
            <a:r>
              <a:rPr kumimoji="1" lang="ja-JP" altLang="en-US" sz="1400" b="1">
                <a:solidFill>
                  <a:srgbClr val="C00000"/>
                </a:solidFill>
              </a:rPr>
              <a:t>本文書の構成は、かなり学術よりの人が読むことを意識している。</a:t>
            </a:r>
            <a:r>
              <a:rPr kumimoji="1" lang="en-US" altLang="ja-JP" sz="1400" b="1" dirty="0">
                <a:solidFill>
                  <a:srgbClr val="C00000"/>
                </a:solidFill>
              </a:rPr>
              <a:t>IT</a:t>
            </a:r>
            <a:r>
              <a:rPr kumimoji="1" lang="ja-JP" altLang="en-US" sz="1400" b="1">
                <a:solidFill>
                  <a:srgbClr val="C00000"/>
                </a:solidFill>
              </a:rPr>
              <a:t>勉強会などで話すためのスライド資料としては、さらに平易な表現と大幅な文書全体の再構成を要するであろう。</a:t>
            </a:r>
          </a:p>
        </p:txBody>
      </p:sp>
    </p:spTree>
    <p:extLst>
      <p:ext uri="{BB962C8B-B14F-4D97-AF65-F5344CB8AC3E}">
        <p14:creationId xmlns:p14="http://schemas.microsoft.com/office/powerpoint/2010/main" val="115804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93FE-8AAA-C5EC-34FE-B665783EBE09}"/>
              </a:ext>
            </a:extLst>
          </p:cNvPr>
          <p:cNvSpPr>
            <a:spLocks noGrp="1"/>
          </p:cNvSpPr>
          <p:nvPr>
            <p:ph type="title"/>
          </p:nvPr>
        </p:nvSpPr>
        <p:spPr>
          <a:xfrm>
            <a:off x="628650" y="365127"/>
            <a:ext cx="7886700" cy="631824"/>
          </a:xfrm>
        </p:spPr>
        <p:txBody>
          <a:bodyPr>
            <a:normAutofit fontScale="90000"/>
          </a:bodyPr>
          <a:lstStyle/>
          <a:p>
            <a:r>
              <a:rPr kumimoji="1" lang="ja-JP" altLang="en-US"/>
              <a:t>コマンドのインストール方法</a:t>
            </a:r>
          </a:p>
        </p:txBody>
      </p:sp>
      <p:sp>
        <p:nvSpPr>
          <p:cNvPr id="3" name="コンテンツ プレースホルダー 2">
            <a:extLst>
              <a:ext uri="{FF2B5EF4-FFF2-40B4-BE49-F238E27FC236}">
                <a16:creationId xmlns:a16="http://schemas.microsoft.com/office/drawing/2014/main" id="{85029B79-A6C8-F5D4-44A2-3221460F5309}"/>
              </a:ext>
            </a:extLst>
          </p:cNvPr>
          <p:cNvSpPr>
            <a:spLocks noGrp="1"/>
          </p:cNvSpPr>
          <p:nvPr>
            <p:ph idx="1"/>
          </p:nvPr>
        </p:nvSpPr>
        <p:spPr>
          <a:xfrm>
            <a:off x="368771" y="1321299"/>
            <a:ext cx="8427025" cy="2634449"/>
          </a:xfrm>
          <a:solidFill>
            <a:srgbClr val="F8F8CA"/>
          </a:solidFill>
          <a:effectLst>
            <a:softEdge rad="118725"/>
          </a:effectLst>
        </p:spPr>
        <p:txBody>
          <a:bodyPr wrap="square" lIns="251999" tIns="216000" rIns="251999" bIns="216000">
            <a:spAutoFit/>
          </a:bodyPr>
          <a:lstStyle/>
          <a:p>
            <a:r>
              <a:rPr kumimoji="1" lang="ja-JP" altLang="en-US"/>
              <a:t>インストール</a:t>
            </a:r>
            <a:r>
              <a:rPr lang="en-US" altLang="ja-JP" dirty="0"/>
              <a:t>:  		</a:t>
            </a:r>
            <a:r>
              <a:rPr kumimoji="1" lang="en-US" altLang="ja-JP" b="1" dirty="0" err="1">
                <a:solidFill>
                  <a:srgbClr val="0432FF"/>
                </a:solidFill>
              </a:rPr>
              <a:t>cpanm</a:t>
            </a:r>
            <a:r>
              <a:rPr kumimoji="1" lang="en-US" altLang="ja-JP" b="1" dirty="0">
                <a:solidFill>
                  <a:srgbClr val="0432FF"/>
                </a:solidFill>
              </a:rPr>
              <a:t> App::</a:t>
            </a:r>
            <a:r>
              <a:rPr kumimoji="1" lang="en-US" altLang="ja-JP" b="1" dirty="0" err="1">
                <a:solidFill>
                  <a:srgbClr val="0432FF"/>
                </a:solidFill>
              </a:rPr>
              <a:t>denomfind</a:t>
            </a:r>
            <a:endParaRPr kumimoji="1" lang="en-US" altLang="ja-JP" b="1" dirty="0">
              <a:solidFill>
                <a:srgbClr val="0432FF"/>
              </a:solidFill>
            </a:endParaRPr>
          </a:p>
          <a:p>
            <a:r>
              <a:rPr lang="ja-JP" altLang="en-US"/>
              <a:t>アンインストール</a:t>
            </a:r>
            <a:r>
              <a:rPr lang="en-US" altLang="ja-JP" dirty="0"/>
              <a:t>: 	</a:t>
            </a:r>
            <a:r>
              <a:rPr lang="en-US" altLang="ja-JP" dirty="0" err="1">
                <a:solidFill>
                  <a:srgbClr val="0432FF"/>
                </a:solidFill>
              </a:rPr>
              <a:t>cpanm</a:t>
            </a:r>
            <a:r>
              <a:rPr lang="en-US" altLang="ja-JP" dirty="0">
                <a:solidFill>
                  <a:srgbClr val="0432FF"/>
                </a:solidFill>
              </a:rPr>
              <a:t> –U App::</a:t>
            </a:r>
            <a:r>
              <a:rPr lang="en-US" altLang="ja-JP" dirty="0" err="1">
                <a:solidFill>
                  <a:srgbClr val="0432FF"/>
                </a:solidFill>
              </a:rPr>
              <a:t>denomfind</a:t>
            </a:r>
            <a:endParaRPr lang="en-US" altLang="ja-JP" dirty="0">
              <a:solidFill>
                <a:srgbClr val="0432FF"/>
              </a:solidFill>
            </a:endParaRPr>
          </a:p>
          <a:p>
            <a:pPr marL="0" indent="0">
              <a:buNone/>
            </a:pPr>
            <a:br>
              <a:rPr lang="en-US" altLang="ja-JP" dirty="0"/>
            </a:br>
            <a:r>
              <a:rPr lang="en-US" altLang="ja-JP" dirty="0" err="1"/>
              <a:t>cpanm</a:t>
            </a:r>
            <a:r>
              <a:rPr lang="ja-JP" altLang="en-US"/>
              <a:t>が使えない場合は、</a:t>
            </a:r>
            <a:r>
              <a:rPr lang="en-US" altLang="ja-JP" dirty="0" err="1">
                <a:solidFill>
                  <a:srgbClr val="0432FF"/>
                </a:solidFill>
              </a:rPr>
              <a:t>cpan</a:t>
            </a:r>
            <a:r>
              <a:rPr lang="ja-JP" altLang="en-US"/>
              <a:t> でも良いが、</a:t>
            </a:r>
            <a:br>
              <a:rPr lang="en-US" altLang="ja-JP" dirty="0"/>
            </a:br>
            <a:r>
              <a:rPr lang="ja-JP" altLang="en-US"/>
              <a:t>モジュールのアンインストールが難しくなる。</a:t>
            </a:r>
            <a:endParaRPr kumimoji="1" lang="ja-JP" altLang="en-US"/>
          </a:p>
        </p:txBody>
      </p:sp>
      <p:sp>
        <p:nvSpPr>
          <p:cNvPr id="4" name="スライド番号プレースホルダー 3">
            <a:extLst>
              <a:ext uri="{FF2B5EF4-FFF2-40B4-BE49-F238E27FC236}">
                <a16:creationId xmlns:a16="http://schemas.microsoft.com/office/drawing/2014/main" id="{2750CBF5-9E1B-E42B-6F79-388B62AB641E}"/>
              </a:ext>
            </a:extLst>
          </p:cNvPr>
          <p:cNvSpPr>
            <a:spLocks noGrp="1"/>
          </p:cNvSpPr>
          <p:nvPr>
            <p:ph type="sldNum" sz="quarter" idx="12"/>
          </p:nvPr>
        </p:nvSpPr>
        <p:spPr/>
        <p:txBody>
          <a:bodyPr/>
          <a:lstStyle/>
          <a:p>
            <a:fld id="{0678362A-B3DF-6942-9885-885DCC433666}"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A9BF1992-E0F0-A3A5-4B5D-7A6987F84044}"/>
              </a:ext>
            </a:extLst>
          </p:cNvPr>
          <p:cNvSpPr txBox="1"/>
          <p:nvPr/>
        </p:nvSpPr>
        <p:spPr>
          <a:xfrm>
            <a:off x="165100" y="4411911"/>
            <a:ext cx="9121408" cy="1477328"/>
          </a:xfrm>
          <a:prstGeom prst="rect">
            <a:avLst/>
          </a:prstGeom>
          <a:noFill/>
        </p:spPr>
        <p:txBody>
          <a:bodyPr wrap="none" rtlCol="0">
            <a:spAutoFit/>
          </a:bodyPr>
          <a:lstStyle/>
          <a:p>
            <a:pPr marL="0" indent="0">
              <a:buNone/>
            </a:pPr>
            <a:r>
              <a:rPr lang="ja-JP" altLang="en-US"/>
              <a:t>上記は</a:t>
            </a:r>
            <a:r>
              <a:rPr lang="en-US" altLang="ja-JP" dirty="0"/>
              <a:t>  Perl</a:t>
            </a:r>
            <a:r>
              <a:rPr lang="ja-JP" altLang="en-US"/>
              <a:t>のモジュールのインストールでよく用いられる方法である。</a:t>
            </a:r>
            <a:endParaRPr lang="en-US" altLang="ja-JP" dirty="0"/>
          </a:p>
          <a:p>
            <a:pPr marL="0" indent="0">
              <a:buNone/>
            </a:pPr>
            <a:r>
              <a:rPr lang="en-US" altLang="ja-JP" dirty="0" err="1"/>
              <a:t>cpanm</a:t>
            </a:r>
            <a:r>
              <a:rPr lang="ja-JP" altLang="en-US"/>
              <a:t>や</a:t>
            </a:r>
            <a:r>
              <a:rPr lang="en-US" altLang="ja-JP" dirty="0" err="1"/>
              <a:t>cpan</a:t>
            </a:r>
            <a:r>
              <a:rPr lang="ja-JP" altLang="en-US"/>
              <a:t>による一般的なインストールの方法は、下記で網羅的に説明をしている。</a:t>
            </a:r>
            <a:endParaRPr lang="en-US" altLang="ja-JP" dirty="0"/>
          </a:p>
          <a:p>
            <a:pPr marL="342900" indent="-342900">
              <a:buFont typeface="+mj-lt"/>
              <a:buAutoNum type="arabicPeriod"/>
            </a:pPr>
            <a:r>
              <a:rPr kumimoji="1" lang="en-US" altLang="ja-JP" u="sng" dirty="0">
                <a:hlinkClick r:id="rId2"/>
              </a:rPr>
              <a:t>https://metacpan.org/release/TULAMILI/Table-Hack-0.12/source/Table-Hack.pdf</a:t>
            </a:r>
            <a:endParaRPr kumimoji="1" lang="en-US" altLang="ja-JP" u="sng" dirty="0"/>
          </a:p>
          <a:p>
            <a:pPr marL="342900" indent="-342900">
              <a:buFont typeface="+mj-lt"/>
              <a:buAutoNum type="arabicPeriod"/>
            </a:pPr>
            <a:r>
              <a:rPr kumimoji="1" lang="en-US" altLang="ja-JP" u="sng" dirty="0">
                <a:hlinkClick r:id="rId3"/>
              </a:rPr>
              <a:t>https://www.ite.or.jp/wp/wp-content/uploads/opendata/tool201807.pdf</a:t>
            </a:r>
            <a:endParaRPr kumimoji="1" lang="en-US" altLang="ja-JP" dirty="0"/>
          </a:p>
          <a:p>
            <a:r>
              <a:rPr kumimoji="1" lang="ja-JP" altLang="en-US"/>
              <a:t>上記</a:t>
            </a:r>
            <a:r>
              <a:rPr kumimoji="1" lang="en-US" altLang="ja-JP" dirty="0"/>
              <a:t>2</a:t>
            </a:r>
            <a:r>
              <a:rPr kumimoji="1" lang="ja-JP" altLang="en-US"/>
              <a:t>個の</a:t>
            </a:r>
            <a:r>
              <a:rPr kumimoji="1" lang="en-US" altLang="ja-JP" dirty="0"/>
              <a:t>URL</a:t>
            </a:r>
            <a:r>
              <a:rPr kumimoji="1" lang="ja-JP" altLang="en-US"/>
              <a:t>にある同じ</a:t>
            </a:r>
            <a:r>
              <a:rPr kumimoji="1" lang="en-US" altLang="ja-JP" dirty="0"/>
              <a:t>PDF</a:t>
            </a:r>
            <a:r>
              <a:rPr kumimoji="1" lang="ja-JP" altLang="en-US"/>
              <a:t>形式ファイルは、</a:t>
            </a:r>
            <a:r>
              <a:rPr kumimoji="1" lang="en-US" altLang="ja-JP" dirty="0"/>
              <a:t>2018</a:t>
            </a:r>
            <a:r>
              <a:rPr kumimoji="1" lang="ja-JP" altLang="en-US"/>
              <a:t>年に下野寿之が用意している。</a:t>
            </a:r>
          </a:p>
        </p:txBody>
      </p:sp>
    </p:spTree>
    <p:extLst>
      <p:ext uri="{BB962C8B-B14F-4D97-AF65-F5344CB8AC3E}">
        <p14:creationId xmlns:p14="http://schemas.microsoft.com/office/powerpoint/2010/main" val="37295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8CE24-D312-83C9-316C-BC1B689448D4}"/>
              </a:ext>
            </a:extLst>
          </p:cNvPr>
          <p:cNvSpPr>
            <a:spLocks noGrp="1"/>
          </p:cNvSpPr>
          <p:nvPr>
            <p:ph type="title"/>
          </p:nvPr>
        </p:nvSpPr>
        <p:spPr>
          <a:xfrm>
            <a:off x="628650" y="365127"/>
            <a:ext cx="7886700" cy="614588"/>
          </a:xfrm>
        </p:spPr>
        <p:txBody>
          <a:bodyPr>
            <a:normAutofit fontScale="90000"/>
          </a:bodyPr>
          <a:lstStyle/>
          <a:p>
            <a:r>
              <a:rPr kumimoji="1" lang="ja-JP" altLang="en-US"/>
              <a:t>コマンドの</a:t>
            </a:r>
            <a:r>
              <a:rPr kumimoji="1" lang="en-US" altLang="ja-JP" dirty="0"/>
              <a:t> </a:t>
            </a:r>
            <a:r>
              <a:rPr kumimoji="1" lang="ja-JP" altLang="en-US" b="1"/>
              <a:t>用途</a:t>
            </a:r>
            <a:r>
              <a:rPr lang="ja-JP" altLang="en-US" b="1"/>
              <a:t>と</a:t>
            </a:r>
            <a:r>
              <a:rPr kumimoji="1" lang="ja-JP" altLang="en-US" b="1"/>
              <a:t>有用性</a:t>
            </a:r>
            <a:r>
              <a:rPr kumimoji="1" lang="ja-JP" altLang="en-US"/>
              <a:t> </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30CDFFC-54BA-F0A5-70DF-0B3A02BBE212}"/>
              </a:ext>
            </a:extLst>
          </p:cNvPr>
          <p:cNvSpPr>
            <a:spLocks noGrp="1"/>
          </p:cNvSpPr>
          <p:nvPr>
            <p:ph idx="1"/>
          </p:nvPr>
        </p:nvSpPr>
        <p:spPr>
          <a:xfrm>
            <a:off x="628650" y="1507350"/>
            <a:ext cx="7886700" cy="4849001"/>
          </a:xfrm>
        </p:spPr>
        <p:txBody>
          <a:bodyPr>
            <a:normAutofit lnSpcReduction="10000"/>
          </a:bodyPr>
          <a:lstStyle/>
          <a:p>
            <a:r>
              <a:rPr kumimoji="1" lang="ja-JP" altLang="en-US" sz="2400" b="1" u="sng"/>
              <a:t>分母となる整数の候補</a:t>
            </a:r>
            <a:r>
              <a:rPr kumimoji="1" lang="ja-JP" altLang="en-US" sz="2400"/>
              <a:t>を見つける。</a:t>
            </a:r>
            <a:endParaRPr kumimoji="1" lang="en-US" altLang="ja-JP" sz="2400" dirty="0"/>
          </a:p>
          <a:p>
            <a:pPr lvl="1"/>
            <a:r>
              <a:rPr kumimoji="1" lang="ja-JP" altLang="en-US" sz="2000"/>
              <a:t>割合の近似値から、求まる。</a:t>
            </a:r>
            <a:endParaRPr kumimoji="1" lang="en-US" altLang="ja-JP" sz="2000" dirty="0"/>
          </a:p>
          <a:p>
            <a:pPr lvl="1"/>
            <a:r>
              <a:rPr lang="ja-JP" altLang="en-US" sz="2000"/>
              <a:t>割合近似値が多数あれば、同じ分母なら</a:t>
            </a:r>
            <a:r>
              <a:rPr lang="en-US" altLang="ja-JP" sz="2000" dirty="0"/>
              <a:t>1</a:t>
            </a:r>
            <a:r>
              <a:rPr lang="ja-JP" altLang="en-US" sz="2000"/>
              <a:t>個に定まり得る。</a:t>
            </a:r>
            <a:br>
              <a:rPr lang="en-US" altLang="ja-JP" sz="2000" dirty="0"/>
            </a:br>
            <a:endParaRPr lang="en-US" altLang="ja-JP" sz="2000" dirty="0"/>
          </a:p>
          <a:p>
            <a:r>
              <a:rPr lang="ja-JP" altLang="en-US" sz="2400"/>
              <a:t>割合数値を記載した文書の</a:t>
            </a:r>
            <a:r>
              <a:rPr lang="ja-JP" altLang="en-US" sz="2400" b="1"/>
              <a:t>完成度</a:t>
            </a:r>
            <a:r>
              <a:rPr lang="ja-JP" altLang="en-US" sz="2400"/>
              <a:t>が分かる</a:t>
            </a:r>
            <a:r>
              <a:rPr lang="en-US" altLang="ja-JP" sz="2400" dirty="0"/>
              <a:t>:</a:t>
            </a:r>
          </a:p>
          <a:p>
            <a:pPr marL="457200" indent="-457200">
              <a:buFont typeface="+mj-lt"/>
              <a:buAutoNum type="arabicPeriod"/>
            </a:pPr>
            <a:r>
              <a:rPr lang="ja-JP" altLang="en-US" sz="1700"/>
              <a:t>数値の計算の仕方について、文書の</a:t>
            </a:r>
            <a:r>
              <a:rPr lang="ja-JP" altLang="en-US" sz="1700" u="sng"/>
              <a:t>解説に間違い</a:t>
            </a:r>
            <a:r>
              <a:rPr lang="ja-JP" altLang="en-US" sz="1700"/>
              <a:t>はないか</a:t>
            </a:r>
            <a:r>
              <a:rPr lang="en-US" altLang="ja-JP" sz="1700" dirty="0"/>
              <a:t>?</a:t>
            </a:r>
          </a:p>
          <a:p>
            <a:pPr marL="457200" indent="-457200">
              <a:buFont typeface="+mj-lt"/>
              <a:buAutoNum type="arabicPeriod"/>
            </a:pPr>
            <a:r>
              <a:rPr lang="ja-JP" altLang="en-US" sz="1700"/>
              <a:t>近似の計算に不備は無いか</a:t>
            </a:r>
            <a:r>
              <a:rPr lang="en-US" altLang="ja-JP" sz="1700" dirty="0"/>
              <a:t>?</a:t>
            </a:r>
            <a:r>
              <a:rPr lang="ja-JP" altLang="en-US" sz="1700"/>
              <a:t> </a:t>
            </a:r>
            <a:r>
              <a:rPr lang="en-US" altLang="ja-JP" sz="1700" dirty="0"/>
              <a:t>(</a:t>
            </a:r>
            <a:r>
              <a:rPr lang="ja-JP" altLang="en-US" sz="1700"/>
              <a:t>同じ数を</a:t>
            </a:r>
            <a:r>
              <a:rPr lang="en-US" altLang="ja-JP" sz="1700" u="sng" dirty="0"/>
              <a:t>2</a:t>
            </a:r>
            <a:r>
              <a:rPr lang="ja-JP" altLang="en-US" sz="1700" u="sng"/>
              <a:t>回近似</a:t>
            </a:r>
            <a:r>
              <a:rPr lang="ja-JP" altLang="en-US" sz="1700"/>
              <a:t>するなど</a:t>
            </a:r>
            <a:r>
              <a:rPr lang="en-US" altLang="ja-JP" sz="1700" dirty="0"/>
              <a:t>)</a:t>
            </a:r>
          </a:p>
          <a:p>
            <a:pPr marL="457200" indent="-457200">
              <a:buFont typeface="+mj-lt"/>
              <a:buAutoNum type="arabicPeriod"/>
            </a:pPr>
            <a:r>
              <a:rPr lang="ja-JP" altLang="en-US" sz="1700"/>
              <a:t>割合を計算するときに、</a:t>
            </a:r>
            <a:r>
              <a:rPr lang="ja-JP" altLang="en-US" sz="1700" u="sng"/>
              <a:t>分母が一部だけ異なる</a:t>
            </a:r>
            <a:r>
              <a:rPr lang="ja-JP" altLang="en-US" sz="1700"/>
              <a:t>ことは無いか</a:t>
            </a:r>
            <a:r>
              <a:rPr lang="en-US" altLang="ja-JP" sz="1700" dirty="0"/>
              <a:t>?</a:t>
            </a:r>
          </a:p>
          <a:p>
            <a:pPr marL="457200" indent="-457200">
              <a:buFont typeface="+mj-lt"/>
              <a:buAutoNum type="arabicPeriod"/>
            </a:pPr>
            <a:r>
              <a:rPr lang="en-US" altLang="ja-JP" sz="1700" dirty="0"/>
              <a:t>N</a:t>
            </a:r>
            <a:r>
              <a:rPr lang="ja-JP" altLang="en-US" sz="1700"/>
              <a:t>または割合数値の</a:t>
            </a:r>
            <a:r>
              <a:rPr lang="ja-JP" altLang="en-US" sz="1700" u="sng"/>
              <a:t>記載ミス</a:t>
            </a:r>
            <a:r>
              <a:rPr lang="ja-JP" altLang="en-US" sz="1700"/>
              <a:t>は、十分少ないか</a:t>
            </a:r>
            <a:r>
              <a:rPr lang="en-US" altLang="ja-JP" sz="1700" dirty="0"/>
              <a:t>? </a:t>
            </a:r>
          </a:p>
          <a:p>
            <a:pPr marL="457200" indent="-457200">
              <a:buFont typeface="+mj-lt"/>
              <a:buAutoNum type="arabicPeriod"/>
            </a:pPr>
            <a:r>
              <a:rPr lang="ja-JP" altLang="en-US" sz="1700"/>
              <a:t>サンプルサイズ</a:t>
            </a:r>
            <a:r>
              <a:rPr kumimoji="1" lang="en-US" altLang="ja-JP" sz="1700" dirty="0"/>
              <a:t>N</a:t>
            </a:r>
            <a:r>
              <a:rPr kumimoji="1" lang="ja-JP" altLang="en-US" sz="1700"/>
              <a:t>が</a:t>
            </a:r>
            <a:r>
              <a:rPr kumimoji="1" lang="ja-JP" altLang="en-US" sz="1700" u="sng"/>
              <a:t>過小</a:t>
            </a:r>
            <a:r>
              <a:rPr kumimoji="1" lang="ja-JP" altLang="en-US" sz="1700"/>
              <a:t>でないか</a:t>
            </a:r>
            <a:r>
              <a:rPr lang="en-US" altLang="ja-JP" sz="1700" dirty="0"/>
              <a:t>?</a:t>
            </a:r>
            <a:endParaRPr kumimoji="1" lang="en-US" altLang="ja-JP" sz="1800" dirty="0"/>
          </a:p>
          <a:p>
            <a:pPr marL="457200" indent="-457200">
              <a:buFont typeface="+mj-lt"/>
              <a:buAutoNum type="arabicPeriod"/>
            </a:pPr>
            <a:r>
              <a:rPr kumimoji="1" lang="ja-JP" altLang="en-US" sz="1700"/>
              <a:t>そもそも</a:t>
            </a:r>
            <a:r>
              <a:rPr kumimoji="1" lang="ja-JP" altLang="en-US" sz="1700" u="sng"/>
              <a:t>でたらめな数</a:t>
            </a:r>
            <a:r>
              <a:rPr kumimoji="1" lang="ja-JP" altLang="en-US" sz="1700"/>
              <a:t>を記載していないか</a:t>
            </a:r>
            <a:r>
              <a:rPr kumimoji="1" lang="en-US" altLang="ja-JP" sz="1700" dirty="0"/>
              <a:t>?</a:t>
            </a:r>
          </a:p>
          <a:p>
            <a:pPr marL="0" indent="0">
              <a:buNone/>
            </a:pPr>
            <a:endParaRPr kumimoji="1" lang="en-US" altLang="ja-JP" sz="1700" dirty="0"/>
          </a:p>
          <a:p>
            <a:r>
              <a:rPr lang="ja-JP" altLang="en-US" sz="2400"/>
              <a:t>上記で発見した不備は、</a:t>
            </a:r>
            <a:r>
              <a:rPr lang="ja-JP" altLang="en-US" sz="2400" b="1"/>
              <a:t>訂正</a:t>
            </a:r>
            <a:r>
              <a:rPr lang="en-US" altLang="ja-JP" sz="2400" b="1" dirty="0"/>
              <a:t>/</a:t>
            </a:r>
            <a:r>
              <a:rPr lang="ja-JP" altLang="en-US" sz="2400" b="1"/>
              <a:t>改善</a:t>
            </a:r>
            <a:r>
              <a:rPr lang="ja-JP" altLang="en-US" sz="2400"/>
              <a:t>が可能な場合も多い。</a:t>
            </a:r>
            <a:endParaRPr lang="en-US" altLang="ja-JP" sz="2400" dirty="0"/>
          </a:p>
          <a:p>
            <a:pPr lvl="1"/>
            <a:r>
              <a:rPr kumimoji="1" lang="ja-JP" altLang="en-US" sz="1600"/>
              <a:t>難解な文書の読解を容易にしたり、誤解を正すこともできる場合もある。</a:t>
            </a:r>
            <a:endParaRPr kumimoji="1" lang="en-US" altLang="ja-JP" sz="1600" dirty="0"/>
          </a:p>
        </p:txBody>
      </p:sp>
      <p:sp>
        <p:nvSpPr>
          <p:cNvPr id="4" name="スライド番号プレースホルダー 3">
            <a:extLst>
              <a:ext uri="{FF2B5EF4-FFF2-40B4-BE49-F238E27FC236}">
                <a16:creationId xmlns:a16="http://schemas.microsoft.com/office/drawing/2014/main" id="{E4F67319-B3CA-F91B-30D4-9BD9792087ED}"/>
              </a:ext>
            </a:extLst>
          </p:cNvPr>
          <p:cNvSpPr>
            <a:spLocks noGrp="1"/>
          </p:cNvSpPr>
          <p:nvPr>
            <p:ph type="sldNum" sz="quarter" idx="12"/>
          </p:nvPr>
        </p:nvSpPr>
        <p:spPr/>
        <p:txBody>
          <a:bodyPr/>
          <a:lstStyle/>
          <a:p>
            <a:fld id="{0678362A-B3DF-6942-9885-885DCC433666}" type="slidenum">
              <a:rPr kumimoji="1" lang="ja-JP" altLang="en-US" smtClean="0"/>
              <a:t>11</a:t>
            </a:fld>
            <a:endParaRPr kumimoji="1" lang="ja-JP" altLang="en-US"/>
          </a:p>
        </p:txBody>
      </p:sp>
    </p:spTree>
    <p:extLst>
      <p:ext uri="{BB962C8B-B14F-4D97-AF65-F5344CB8AC3E}">
        <p14:creationId xmlns:p14="http://schemas.microsoft.com/office/powerpoint/2010/main" val="22724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CC281-2A51-1001-E3E3-33578F350CA7}"/>
              </a:ext>
            </a:extLst>
          </p:cNvPr>
          <p:cNvSpPr>
            <a:spLocks noGrp="1"/>
          </p:cNvSpPr>
          <p:nvPr>
            <p:ph type="title"/>
          </p:nvPr>
        </p:nvSpPr>
        <p:spPr/>
        <p:txBody>
          <a:bodyPr>
            <a:normAutofit/>
          </a:bodyPr>
          <a:lstStyle/>
          <a:p>
            <a:r>
              <a:rPr kumimoji="1" lang="en-US" altLang="ja-JP" sz="3600" b="1" dirty="0" err="1"/>
              <a:t>denomfind</a:t>
            </a:r>
            <a:r>
              <a:rPr kumimoji="1" lang="ja-JP" altLang="en-US" sz="3600" b="1"/>
              <a:t>を使ったコマンド文</a:t>
            </a:r>
            <a:r>
              <a:rPr lang="ja-JP" altLang="en-US" sz="3600" b="1"/>
              <a:t>の</a:t>
            </a:r>
            <a:r>
              <a:rPr lang="ja-JP" altLang="en-US" sz="3600" b="1" u="sng"/>
              <a:t>文法</a:t>
            </a:r>
            <a:endParaRPr kumimoji="1" lang="ja-JP" altLang="en-US" sz="3600" b="1" u="sng"/>
          </a:p>
        </p:txBody>
      </p:sp>
      <p:sp>
        <p:nvSpPr>
          <p:cNvPr id="3" name="コンテンツ プレースホルダー 2">
            <a:extLst>
              <a:ext uri="{FF2B5EF4-FFF2-40B4-BE49-F238E27FC236}">
                <a16:creationId xmlns:a16="http://schemas.microsoft.com/office/drawing/2014/main" id="{D8385FBA-4B91-4ED4-0BBC-E705509F7E95}"/>
              </a:ext>
            </a:extLst>
          </p:cNvPr>
          <p:cNvSpPr>
            <a:spLocks noGrp="1"/>
          </p:cNvSpPr>
          <p:nvPr>
            <p:ph idx="1"/>
          </p:nvPr>
        </p:nvSpPr>
        <p:spPr>
          <a:xfrm>
            <a:off x="628650" y="1378973"/>
            <a:ext cx="7886700" cy="5342503"/>
          </a:xfrm>
        </p:spPr>
        <p:txBody>
          <a:bodyPr>
            <a:normAutofit fontScale="85000" lnSpcReduction="10000"/>
          </a:bodyPr>
          <a:lstStyle/>
          <a:p>
            <a:pPr>
              <a:lnSpc>
                <a:spcPct val="134000"/>
              </a:lnSpc>
            </a:pPr>
            <a:r>
              <a:rPr kumimoji="1" lang="en-US" altLang="ja-JP" b="1" dirty="0" err="1">
                <a:latin typeface="Courier New" panose="02070309020205020404" pitchFamily="49" charset="0"/>
                <a:cs typeface="Courier New" panose="02070309020205020404" pitchFamily="49" charset="0"/>
              </a:rPr>
              <a:t>denomfind</a:t>
            </a:r>
            <a:r>
              <a:rPr kumimoji="1" lang="ja-JP" altLang="en-US"/>
              <a:t>  </a:t>
            </a:r>
            <a:r>
              <a:rPr lang="en-US" altLang="ja-JP" dirty="0"/>
              <a:t>(options) arg_1 arg_2 .. </a:t>
            </a:r>
            <a:r>
              <a:rPr lang="en-US" altLang="ja-JP" dirty="0" err="1"/>
              <a:t>arg_n</a:t>
            </a:r>
            <a:br>
              <a:rPr kumimoji="1" lang="en-US" altLang="ja-JP" dirty="0"/>
            </a:br>
            <a:r>
              <a:rPr kumimoji="1" lang="en-US" altLang="ja-JP" sz="2000" dirty="0"/>
              <a:t>  </a:t>
            </a:r>
            <a:r>
              <a:rPr kumimoji="1" lang="en-US" altLang="ja-JP" sz="2000" b="1" dirty="0">
                <a:latin typeface="Courier New" panose="02070309020205020404" pitchFamily="49" charset="0"/>
                <a:cs typeface="Courier New" panose="02070309020205020404" pitchFamily="49" charset="0"/>
              </a:rPr>
              <a:t>-g</a:t>
            </a:r>
            <a:r>
              <a:rPr kumimoji="1" lang="en-US" altLang="ja-JP" sz="2000" b="1" dirty="0"/>
              <a:t> [</a:t>
            </a:r>
            <a:r>
              <a:rPr kumimoji="1" lang="ja-JP" altLang="en-US" sz="2000" b="1"/>
              <a:t>最小分母</a:t>
            </a:r>
            <a:r>
              <a:rPr kumimoji="1" lang="en-US" altLang="ja-JP" sz="2000" b="1" dirty="0"/>
              <a:t>,]</a:t>
            </a:r>
            <a:r>
              <a:rPr lang="ja-JP" altLang="en-US" sz="2000" b="1"/>
              <a:t>探索</a:t>
            </a:r>
            <a:r>
              <a:rPr kumimoji="1" lang="ja-JP" altLang="en-US" sz="2000" b="1"/>
              <a:t>個数 </a:t>
            </a:r>
            <a:br>
              <a:rPr lang="en-US" altLang="ja-JP" sz="2000" b="1" dirty="0"/>
            </a:br>
            <a:r>
              <a:rPr lang="en-US" altLang="ja-JP" sz="2000" dirty="0"/>
              <a:t>  </a:t>
            </a:r>
            <a:r>
              <a:rPr lang="en-US" altLang="ja-JP" sz="2000" b="1" dirty="0">
                <a:latin typeface="Courier New" panose="02070309020205020404" pitchFamily="49" charset="0"/>
                <a:cs typeface="Courier New" panose="02070309020205020404" pitchFamily="49" charset="0"/>
              </a:rPr>
              <a:t>-y</a:t>
            </a:r>
            <a:r>
              <a:rPr lang="en-US" altLang="ja-JP" sz="2000" b="1" dirty="0"/>
              <a:t> </a:t>
            </a:r>
            <a:r>
              <a:rPr lang="ja-JP" altLang="en-US" sz="2000" b="1"/>
              <a:t>「</a:t>
            </a:r>
            <a:r>
              <a:rPr lang="ja-JP" altLang="en-US" sz="2000"/>
              <a:t>整数分子を持ちうる割合の個数」のフィルタリングの指定</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-D</a:t>
            </a:r>
            <a:r>
              <a:rPr lang="en-US" altLang="ja-JP" sz="2000" b="1" dirty="0"/>
              <a:t> num</a:t>
            </a:r>
            <a:r>
              <a:rPr lang="en-US" altLang="ja-JP" sz="2000" dirty="0"/>
              <a:t>  </a:t>
            </a:r>
            <a:r>
              <a:rPr lang="ja-JP" altLang="en-US" sz="2000"/>
              <a:t>← シアン色で、</a:t>
            </a:r>
            <a:r>
              <a:rPr lang="ja-JP" altLang="en-US" sz="2000" u="sng"/>
              <a:t>割り算の式</a:t>
            </a:r>
            <a:r>
              <a:rPr lang="ja-JP" altLang="en-US" sz="2000"/>
              <a:t>と小数点以下</a:t>
            </a:r>
            <a:r>
              <a:rPr lang="en-US" altLang="ja-JP" sz="2000" dirty="0"/>
              <a:t>num</a:t>
            </a:r>
            <a:r>
              <a:rPr lang="ja-JP" altLang="en-US" sz="2000"/>
              <a:t>桁を表示</a:t>
            </a:r>
            <a:br>
              <a:rPr lang="en-US" altLang="ja-JP" sz="2000" dirty="0"/>
            </a:br>
            <a:r>
              <a:rPr lang="en-US" altLang="ja-JP" sz="2000" dirty="0"/>
              <a:t>  </a:t>
            </a:r>
            <a:r>
              <a:rPr lang="en-US" altLang="ja-JP" sz="2000" b="1" dirty="0">
                <a:latin typeface="Courier New" panose="02070309020205020404" pitchFamily="49" charset="0"/>
                <a:cs typeface="Courier New" panose="02070309020205020404" pitchFamily="49" charset="0"/>
              </a:rPr>
              <a:t>-I</a:t>
            </a:r>
            <a:r>
              <a:rPr lang="en-US" altLang="ja-JP" sz="2000" dirty="0"/>
              <a:t> </a:t>
            </a:r>
            <a:r>
              <a:rPr lang="ja-JP" altLang="en-US" sz="2000"/>
              <a:t>  ← </a:t>
            </a:r>
            <a:r>
              <a:rPr lang="ja-JP" altLang="en-US" sz="2000" u="sng"/>
              <a:t>分子になりうる値</a:t>
            </a:r>
            <a:r>
              <a:rPr lang="ja-JP" altLang="en-US" sz="2000"/>
              <a:t>の</a:t>
            </a:r>
            <a:r>
              <a:rPr lang="ja-JP" altLang="en-US" sz="2000" u="sng"/>
              <a:t>区間範囲</a:t>
            </a:r>
            <a:r>
              <a:rPr lang="ja-JP" altLang="en-US" sz="2000"/>
              <a:t>を出力する指定</a:t>
            </a:r>
            <a:br>
              <a:rPr lang="en-US" altLang="ja-JP" sz="2000" dirty="0"/>
            </a:br>
            <a:r>
              <a:rPr lang="ja-JP" altLang="en-US" sz="2000"/>
              <a:t> </a:t>
            </a:r>
            <a:r>
              <a:rPr lang="en-US" altLang="ja-JP" sz="2000" dirty="0"/>
              <a:t> </a:t>
            </a:r>
            <a:r>
              <a:rPr lang="en-US" altLang="ja-JP" sz="2000" b="1" dirty="0">
                <a:latin typeface="Courier New" panose="02070309020205020404" pitchFamily="49" charset="0"/>
                <a:cs typeface="Courier New" panose="02070309020205020404" pitchFamily="49" charset="0"/>
              </a:rPr>
              <a:t>-Q </a:t>
            </a:r>
            <a:r>
              <a:rPr lang="ja-JP" altLang="en-US" sz="2000"/>
              <a:t> ← </a:t>
            </a:r>
            <a:r>
              <a:rPr lang="ja-JP" altLang="en-US" sz="2000" u="sng"/>
              <a:t>分子の整数の候補</a:t>
            </a:r>
            <a:r>
              <a:rPr lang="ja-JP" altLang="en-US" sz="2000"/>
              <a:t>をコンマ区切りに。</a:t>
            </a:r>
            <a:r>
              <a:rPr lang="en-US" altLang="ja-JP" sz="1700" dirty="0"/>
              <a:t>(</a:t>
            </a:r>
            <a:r>
              <a:rPr lang="ja-JP" altLang="en-US" sz="1700"/>
              <a:t>簡便な出力となる。</a:t>
            </a:r>
            <a:r>
              <a:rPr lang="en-US" altLang="ja-JP" sz="1700" dirty="0"/>
              <a:t>)</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a:t>
            </a:r>
            <a:r>
              <a:rPr lang="en-US" altLang="ja-JP" sz="2000" dirty="0"/>
              <a:t>  </a:t>
            </a:r>
            <a:r>
              <a:rPr lang="ja-JP" altLang="en-US" sz="2000"/>
              <a:t>← 指定する割合の近似値が、百分率</a:t>
            </a:r>
            <a:r>
              <a:rPr lang="en-US" altLang="ja-JP" sz="2000" dirty="0"/>
              <a:t>(%</a:t>
            </a:r>
            <a:r>
              <a:rPr lang="ja-JP" altLang="en-US" sz="2000"/>
              <a:t>の数値</a:t>
            </a:r>
            <a:r>
              <a:rPr lang="en-US" altLang="ja-JP" sz="2000" dirty="0"/>
              <a:t>)</a:t>
            </a:r>
            <a:r>
              <a:rPr lang="ja-JP" altLang="en-US" sz="2000"/>
              <a:t>であることの指定</a:t>
            </a:r>
            <a:br>
              <a:rPr lang="en-US" altLang="ja-JP" sz="2000" dirty="0"/>
            </a:br>
            <a:r>
              <a:rPr lang="ja-JP" altLang="en-US" sz="2000"/>
              <a:t>  </a:t>
            </a:r>
            <a:r>
              <a:rPr lang="en-US" altLang="ja-JP" sz="2000" b="1" dirty="0"/>
              <a:t>arg_1 arg_2 .. </a:t>
            </a:r>
            <a:r>
              <a:rPr lang="en-US" altLang="ja-JP" sz="2000" b="1" dirty="0" err="1"/>
              <a:t>arg_n</a:t>
            </a:r>
            <a:r>
              <a:rPr lang="en-US" altLang="ja-JP" sz="2000" dirty="0"/>
              <a:t> </a:t>
            </a:r>
            <a:r>
              <a:rPr lang="ja-JP" altLang="en-US" sz="2000"/>
              <a:t>← 割合の近似値 </a:t>
            </a:r>
            <a:r>
              <a:rPr lang="en-US" altLang="ja-JP" sz="1700" dirty="0"/>
              <a:t>(</a:t>
            </a:r>
            <a:r>
              <a:rPr lang="ja-JP" altLang="en-US" sz="1700"/>
              <a:t>必須の入力値</a:t>
            </a:r>
            <a:r>
              <a:rPr lang="en-US" altLang="ja-JP" sz="1700" dirty="0"/>
              <a:t>)</a:t>
            </a:r>
            <a:endParaRPr lang="en-US" altLang="ja-JP" sz="2000" dirty="0"/>
          </a:p>
          <a:p>
            <a:pPr>
              <a:lnSpc>
                <a:spcPct val="134000"/>
              </a:lnSpc>
            </a:pPr>
            <a:r>
              <a:rPr lang="ja-JP" altLang="en-US" sz="2400" b="1"/>
              <a:t>その他のオプション</a:t>
            </a:r>
            <a:r>
              <a:rPr lang="en-US" altLang="ja-JP" sz="2400" b="1" dirty="0"/>
              <a:t> : </a:t>
            </a:r>
          </a:p>
          <a:p>
            <a:pPr lvl="1">
              <a:lnSpc>
                <a:spcPct val="134000"/>
              </a:lnSpc>
            </a:pPr>
            <a:r>
              <a:rPr lang="en-US" altLang="ja-JP" sz="2000" b="1" dirty="0">
                <a:latin typeface="Courier New" panose="02070309020205020404" pitchFamily="49" charset="0"/>
                <a:cs typeface="Courier New" panose="02070309020205020404" pitchFamily="49" charset="0"/>
              </a:rPr>
              <a:t>-f</a:t>
            </a:r>
            <a:r>
              <a:rPr lang="en-US" altLang="ja-JP" sz="2000" dirty="0"/>
              <a:t> </a:t>
            </a:r>
            <a:r>
              <a:rPr lang="ja-JP" altLang="en-US" sz="2000"/>
              <a:t>は</a:t>
            </a:r>
            <a:r>
              <a:rPr lang="ja-JP" altLang="en-US" sz="2000" b="1"/>
              <a:t>切り捨て</a:t>
            </a:r>
            <a:r>
              <a:rPr lang="ja-JP" altLang="en-US" sz="2000"/>
              <a:t>、</a:t>
            </a:r>
            <a:r>
              <a:rPr lang="en-US" altLang="ja-JP" sz="2000" b="1" dirty="0">
                <a:latin typeface="Courier New" panose="02070309020205020404" pitchFamily="49" charset="0"/>
                <a:cs typeface="Courier New" panose="02070309020205020404" pitchFamily="49" charset="0"/>
              </a:rPr>
              <a:t>-c</a:t>
            </a:r>
            <a:r>
              <a:rPr lang="en-US" altLang="ja-JP" sz="2000" dirty="0"/>
              <a:t> </a:t>
            </a:r>
            <a:r>
              <a:rPr lang="ja-JP" altLang="en-US" sz="2000"/>
              <a:t>は</a:t>
            </a:r>
            <a:r>
              <a:rPr lang="ja-JP" altLang="en-US" sz="2000" b="1"/>
              <a:t>切り上げ</a:t>
            </a:r>
            <a:r>
              <a:rPr lang="ja-JP" altLang="en-US" sz="2000"/>
              <a:t>による近似であることを指定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–f</a:t>
            </a:r>
            <a:r>
              <a:rPr lang="ja-JP" altLang="en-US" sz="2000"/>
              <a:t> か </a:t>
            </a:r>
            <a:r>
              <a:rPr lang="en-US" altLang="ja-JP" sz="2000" b="1" dirty="0">
                <a:latin typeface="Courier New" panose="02070309020205020404" pitchFamily="49" charset="0"/>
                <a:cs typeface="Courier New" panose="02070309020205020404" pitchFamily="49" charset="0"/>
              </a:rPr>
              <a:t>-c</a:t>
            </a:r>
            <a:r>
              <a:rPr lang="ja-JP" altLang="en-US" sz="2000"/>
              <a:t> の指定が無い場合は、 </a:t>
            </a:r>
            <a:r>
              <a:rPr lang="ja-JP" altLang="en-US" sz="2000" b="1"/>
              <a:t>四捨五入</a:t>
            </a:r>
            <a:r>
              <a:rPr lang="ja-JP" altLang="en-US" sz="2000"/>
              <a:t>による近似を指定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-52</a:t>
            </a:r>
            <a:r>
              <a:rPr lang="ja-JP" altLang="en-US" sz="2000"/>
              <a:t> により、</a:t>
            </a:r>
            <a:r>
              <a:rPr lang="ja-JP" altLang="en-US" sz="2000" u="sng"/>
              <a:t>四捨五入した値の最下位の桁を四捨五入した</a:t>
            </a:r>
            <a:r>
              <a:rPr lang="ja-JP" altLang="en-US" sz="2000"/>
              <a:t>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-5e</a:t>
            </a:r>
            <a:r>
              <a:rPr lang="en-US" altLang="ja-JP" sz="2000" dirty="0"/>
              <a:t> </a:t>
            </a:r>
            <a:r>
              <a:rPr lang="ja-JP" altLang="en-US" sz="2000"/>
              <a:t>は</a:t>
            </a:r>
            <a:r>
              <a:rPr lang="ja-JP" altLang="en-US" sz="2000" b="1"/>
              <a:t>偶数丸め</a:t>
            </a:r>
            <a:r>
              <a:rPr lang="ja-JP" altLang="en-US" sz="2000"/>
              <a:t>、</a:t>
            </a:r>
            <a:r>
              <a:rPr lang="en-US" altLang="ja-JP" sz="2000" b="1" dirty="0">
                <a:latin typeface="Courier New" panose="02070309020205020404" pitchFamily="49" charset="0"/>
                <a:cs typeface="Courier New" panose="02070309020205020404" pitchFamily="49" charset="0"/>
              </a:rPr>
              <a:t>-5o</a:t>
            </a:r>
            <a:r>
              <a:rPr lang="ja-JP" altLang="en-US" sz="2000"/>
              <a:t>は</a:t>
            </a:r>
            <a:r>
              <a:rPr lang="ja-JP" altLang="en-US" sz="2000" b="1"/>
              <a:t>奇数丸め</a:t>
            </a:r>
            <a:r>
              <a:rPr lang="ja-JP" altLang="en-US" sz="2000"/>
              <a:t>であることを指定</a:t>
            </a:r>
            <a:endParaRPr lang="en-US" altLang="ja-JP" sz="2000" dirty="0"/>
          </a:p>
          <a:p>
            <a:pPr marL="0" indent="0">
              <a:lnSpc>
                <a:spcPct val="134000"/>
              </a:lnSpc>
              <a:buNone/>
            </a:pPr>
            <a:r>
              <a:rPr lang="ja-JP" altLang="en-US" sz="1900"/>
              <a:t>  </a:t>
            </a:r>
            <a:r>
              <a:rPr lang="en-US" altLang="ja-JP" sz="1900" dirty="0"/>
              <a:t>※</a:t>
            </a:r>
            <a:r>
              <a:rPr lang="ja-JP" altLang="en-US" sz="1900"/>
              <a:t> 出力に関わるオプションは英語大文字を採用した。</a:t>
            </a:r>
            <a:endParaRPr lang="en-US" altLang="ja-JP" sz="1900" dirty="0"/>
          </a:p>
          <a:p>
            <a:pPr marL="0" indent="0">
              <a:lnSpc>
                <a:spcPct val="134000"/>
              </a:lnSpc>
              <a:buNone/>
            </a:pPr>
            <a:endParaRPr lang="en-US" altLang="ja-JP" sz="2000" dirty="0"/>
          </a:p>
          <a:p>
            <a:pPr marL="0" indent="0">
              <a:lnSpc>
                <a:spcPct val="134000"/>
              </a:lnSpc>
              <a:buNone/>
            </a:pPr>
            <a:endParaRPr lang="en-US" altLang="ja-JP" sz="2000" dirty="0"/>
          </a:p>
        </p:txBody>
      </p:sp>
      <p:sp>
        <p:nvSpPr>
          <p:cNvPr id="4" name="スライド番号プレースホルダー 3">
            <a:extLst>
              <a:ext uri="{FF2B5EF4-FFF2-40B4-BE49-F238E27FC236}">
                <a16:creationId xmlns:a16="http://schemas.microsoft.com/office/drawing/2014/main" id="{FD282969-6BE1-81B2-FC79-DBF8AB34BDC4}"/>
              </a:ext>
            </a:extLst>
          </p:cNvPr>
          <p:cNvSpPr>
            <a:spLocks noGrp="1"/>
          </p:cNvSpPr>
          <p:nvPr>
            <p:ph type="sldNum" sz="quarter" idx="12"/>
          </p:nvPr>
        </p:nvSpPr>
        <p:spPr/>
        <p:txBody>
          <a:bodyPr/>
          <a:lstStyle/>
          <a:p>
            <a:fld id="{0678362A-B3DF-6942-9885-885DCC433666}"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428D7888-E71F-0F1B-5916-E61B490B8173}"/>
              </a:ext>
            </a:extLst>
          </p:cNvPr>
          <p:cNvSpPr txBox="1"/>
          <p:nvPr/>
        </p:nvSpPr>
        <p:spPr>
          <a:xfrm>
            <a:off x="628650" y="269507"/>
            <a:ext cx="7316426" cy="307777"/>
          </a:xfrm>
          <a:prstGeom prst="rect">
            <a:avLst/>
          </a:prstGeom>
          <a:noFill/>
        </p:spPr>
        <p:txBody>
          <a:bodyPr wrap="none" rtlCol="0">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コマンドを何度か使わない無いと、このページはあまり役に立たないであろう。</a:t>
            </a:r>
          </a:p>
        </p:txBody>
      </p:sp>
    </p:spTree>
    <p:extLst>
      <p:ext uri="{BB962C8B-B14F-4D97-AF65-F5344CB8AC3E}">
        <p14:creationId xmlns:p14="http://schemas.microsoft.com/office/powerpoint/2010/main" val="232886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E7A4B-4AE6-8B8A-D0F3-B0211E0AC8B6}"/>
              </a:ext>
            </a:extLst>
          </p:cNvPr>
          <p:cNvSpPr>
            <a:spLocks noGrp="1"/>
          </p:cNvSpPr>
          <p:nvPr>
            <p:ph type="title"/>
          </p:nvPr>
        </p:nvSpPr>
        <p:spPr/>
        <p:txBody>
          <a:bodyPr/>
          <a:lstStyle/>
          <a:p>
            <a:r>
              <a:rPr kumimoji="1" lang="ja-JP" altLang="en-US"/>
              <a:t>コマンド</a:t>
            </a:r>
            <a:r>
              <a:rPr kumimoji="1" lang="en-US" altLang="ja-JP" dirty="0" err="1"/>
              <a:t>denomfind</a:t>
            </a:r>
            <a:r>
              <a:rPr kumimoji="1" lang="ja-JP" altLang="en-US"/>
              <a:t>の出力形式</a:t>
            </a:r>
          </a:p>
        </p:txBody>
      </p:sp>
      <p:sp>
        <p:nvSpPr>
          <p:cNvPr id="3" name="コンテンツ プレースホルダー 2">
            <a:extLst>
              <a:ext uri="{FF2B5EF4-FFF2-40B4-BE49-F238E27FC236}">
                <a16:creationId xmlns:a16="http://schemas.microsoft.com/office/drawing/2014/main" id="{D20E99C3-48B0-0B88-F655-300DE8F9F877}"/>
              </a:ext>
            </a:extLst>
          </p:cNvPr>
          <p:cNvSpPr>
            <a:spLocks noGrp="1"/>
          </p:cNvSpPr>
          <p:nvPr>
            <p:ph idx="1"/>
          </p:nvPr>
        </p:nvSpPr>
        <p:spPr>
          <a:xfrm>
            <a:off x="519764" y="1825625"/>
            <a:ext cx="8152598" cy="4351338"/>
          </a:xfrm>
        </p:spPr>
        <p:txBody>
          <a:bodyPr>
            <a:normAutofit fontScale="92500" lnSpcReduction="10000"/>
          </a:bodyPr>
          <a:lstStyle/>
          <a:p>
            <a:pPr marL="0" indent="0">
              <a:buNone/>
            </a:pPr>
            <a:r>
              <a:rPr kumimoji="1" lang="ja-JP" altLang="en-US" u="sng"/>
              <a:t>出力各行は、多数の列でタブ区切りで構成される</a:t>
            </a:r>
            <a:r>
              <a:rPr kumimoji="1" lang="ja-JP" altLang="en-US"/>
              <a:t>。</a:t>
            </a:r>
            <a:endParaRPr lang="en-US" altLang="ja-JP" dirty="0"/>
          </a:p>
          <a:p>
            <a:r>
              <a:rPr kumimoji="1" lang="en-US" altLang="ja-JP" dirty="0"/>
              <a:t>1</a:t>
            </a:r>
            <a:r>
              <a:rPr kumimoji="1" lang="ja-JP" altLang="en-US"/>
              <a:t>列目 </a:t>
            </a:r>
            <a:r>
              <a:rPr kumimoji="1" lang="en-US" altLang="ja-JP" dirty="0"/>
              <a:t>: </a:t>
            </a:r>
            <a:r>
              <a:rPr kumimoji="1" lang="ja-JP" altLang="en-US" b="1"/>
              <a:t>候補となる分母</a:t>
            </a:r>
            <a:r>
              <a:rPr kumimoji="1" lang="ja-JP" altLang="en-US"/>
              <a:t>の値</a:t>
            </a:r>
            <a:r>
              <a:rPr kumimoji="1" lang="en-US" altLang="ja-JP" dirty="0"/>
              <a:t> D</a:t>
            </a:r>
            <a:r>
              <a:rPr kumimoji="1" lang="ja-JP" altLang="en-US"/>
              <a:t> ∈ </a:t>
            </a:r>
            <a:r>
              <a:rPr kumimoji="1" lang="en-US" altLang="ja-JP" dirty="0" err="1"/>
              <a:t>ℕ</a:t>
            </a:r>
            <a:endParaRPr kumimoji="1" lang="en-US" altLang="ja-JP" dirty="0"/>
          </a:p>
          <a:p>
            <a:r>
              <a:rPr lang="en-US" altLang="ja-JP" dirty="0"/>
              <a:t>2</a:t>
            </a:r>
            <a:r>
              <a:rPr lang="ja-JP" altLang="en-US"/>
              <a:t>列目 </a:t>
            </a:r>
            <a:r>
              <a:rPr lang="en-US" altLang="ja-JP" dirty="0"/>
              <a:t>: </a:t>
            </a:r>
            <a:r>
              <a:rPr lang="ja-JP" altLang="en-US"/>
              <a:t>与えた近似値の内、次を満たす個数</a:t>
            </a:r>
            <a:r>
              <a:rPr lang="en-US" altLang="ja-JP" dirty="0"/>
              <a:t>:</a:t>
            </a:r>
            <a:br>
              <a:rPr lang="en-US" altLang="ja-JP" dirty="0"/>
            </a:br>
            <a:r>
              <a:rPr lang="ja-JP" altLang="en-US"/>
              <a:t> 「</a:t>
            </a:r>
            <a:r>
              <a:rPr lang="en-US" altLang="ja-JP" dirty="0"/>
              <a:t>D</a:t>
            </a:r>
            <a:r>
              <a:rPr lang="ja-JP" altLang="en-US"/>
              <a:t>を分母として、分子を整数にすることが可能」</a:t>
            </a:r>
            <a:br>
              <a:rPr lang="en-US" altLang="ja-JP" dirty="0"/>
            </a:br>
            <a:r>
              <a:rPr kumimoji="1" lang="en-US" altLang="ja-JP" dirty="0"/>
              <a:t>3</a:t>
            </a:r>
            <a:r>
              <a:rPr kumimoji="1" lang="ja-JP" altLang="en-US"/>
              <a:t>列目以降</a:t>
            </a:r>
            <a:r>
              <a:rPr kumimoji="1" lang="en-US" altLang="ja-JP" dirty="0"/>
              <a:t> </a:t>
            </a:r>
            <a:r>
              <a:rPr kumimoji="1" lang="en-US" altLang="ja-JP" sz="1900" dirty="0"/>
              <a:t>(</a:t>
            </a:r>
            <a:r>
              <a:rPr kumimoji="1" lang="ja-JP" altLang="en-US" sz="1900"/>
              <a:t>オプションにより異なる出力を選択できる</a:t>
            </a:r>
            <a:r>
              <a:rPr kumimoji="1" lang="en-US" altLang="ja-JP" sz="1900" dirty="0"/>
              <a:t>)</a:t>
            </a:r>
            <a:r>
              <a:rPr kumimoji="1" lang="en-US" altLang="ja-JP" dirty="0"/>
              <a:t>: </a:t>
            </a:r>
          </a:p>
          <a:p>
            <a:pPr lvl="1"/>
            <a:r>
              <a:rPr kumimoji="1" lang="ja-JP" altLang="en-US"/>
              <a:t>分数の候補を表す、</a:t>
            </a:r>
            <a:r>
              <a:rPr kumimoji="1" lang="ja-JP" altLang="en-US" b="1"/>
              <a:t>割り算の式</a:t>
            </a:r>
            <a:r>
              <a:rPr kumimoji="1" lang="ja-JP" altLang="en-US"/>
              <a:t>。</a:t>
            </a:r>
            <a:r>
              <a:rPr kumimoji="1" lang="en-US" altLang="ja-JP" dirty="0"/>
              <a:t>(</a:t>
            </a:r>
            <a:r>
              <a:rPr kumimoji="1" lang="en-US" altLang="ja-JP" dirty="0">
                <a:latin typeface="Courier New" panose="02070309020205020404" pitchFamily="49" charset="0"/>
                <a:cs typeface="Courier New" panose="02070309020205020404" pitchFamily="49" charset="0"/>
              </a:rPr>
              <a:t>-D</a:t>
            </a:r>
            <a:r>
              <a:rPr kumimoji="1" lang="en-US" altLang="ja-JP" dirty="0"/>
              <a:t> num)</a:t>
            </a:r>
          </a:p>
          <a:p>
            <a:pPr lvl="1"/>
            <a:r>
              <a:rPr lang="ja-JP" altLang="en-US"/>
              <a:t>分子候補値の、</a:t>
            </a:r>
            <a:r>
              <a:rPr lang="ja-JP" altLang="en-US" b="1"/>
              <a:t>整数に限らない実数の区間</a:t>
            </a:r>
            <a:r>
              <a:rPr lang="ja-JP" altLang="en-US"/>
              <a:t>の表示。</a:t>
            </a:r>
            <a:r>
              <a:rPr lang="en-US" altLang="ja-JP" dirty="0"/>
              <a:t>(</a:t>
            </a:r>
            <a:r>
              <a:rPr lang="en-US" altLang="ja-JP" dirty="0">
                <a:latin typeface="Courier New" panose="02070309020205020404" pitchFamily="49" charset="0"/>
                <a:cs typeface="Courier New" panose="02070309020205020404" pitchFamily="49" charset="0"/>
              </a:rPr>
              <a:t>-I</a:t>
            </a:r>
            <a:r>
              <a:rPr lang="en-US" altLang="ja-JP" dirty="0"/>
              <a:t>)</a:t>
            </a:r>
          </a:p>
          <a:p>
            <a:pPr lvl="1"/>
            <a:r>
              <a:rPr lang="ja-JP" altLang="en-US"/>
              <a:t>分子になりうる整数全てをコンマ区切りで。</a:t>
            </a:r>
            <a:r>
              <a:rPr lang="en-US" altLang="ja-JP" dirty="0"/>
              <a:t>(</a:t>
            </a:r>
            <a:r>
              <a:rPr lang="en-US" altLang="ja-JP" dirty="0">
                <a:latin typeface="Courier New" panose="02070309020205020404" pitchFamily="49" charset="0"/>
                <a:cs typeface="Courier New" panose="02070309020205020404" pitchFamily="49" charset="0"/>
              </a:rPr>
              <a:t>-Q</a:t>
            </a:r>
            <a:r>
              <a:rPr lang="en-US" altLang="ja-JP" dirty="0"/>
              <a:t>)</a:t>
            </a:r>
            <a:br>
              <a:rPr lang="en-US" altLang="ja-JP" dirty="0"/>
            </a:br>
            <a:endParaRPr lang="en-US" altLang="ja-JP" dirty="0"/>
          </a:p>
          <a:p>
            <a:pPr marL="0" indent="0">
              <a:buNone/>
            </a:pPr>
            <a:r>
              <a:rPr kumimoji="1" lang="ja-JP" altLang="en-US" u="sng"/>
              <a:t>出力は、</a:t>
            </a:r>
            <a:r>
              <a:rPr kumimoji="1" lang="en-US" altLang="ja-JP" u="sng" dirty="0"/>
              <a:t>ANSI</a:t>
            </a:r>
            <a:r>
              <a:rPr kumimoji="1" lang="ja-JP" altLang="en-US" u="sng"/>
              <a:t>カラー付きのテキスト形式である</a:t>
            </a:r>
            <a:r>
              <a:rPr kumimoji="1" lang="ja-JP" altLang="en-US"/>
              <a:t>。</a:t>
            </a:r>
            <a:endParaRPr kumimoji="1" lang="en-US" altLang="ja-JP" dirty="0"/>
          </a:p>
          <a:p>
            <a:r>
              <a:rPr lang="ja-JP" altLang="en-US" sz="2200"/>
              <a:t>別コマンドを使い </a:t>
            </a:r>
            <a:r>
              <a:rPr lang="en-US" altLang="ja-JP" sz="1900" b="1" dirty="0" err="1">
                <a:latin typeface="Courier New" panose="02070309020205020404" pitchFamily="49" charset="0"/>
                <a:cs typeface="Courier New" panose="02070309020205020404" pitchFamily="49" charset="0"/>
              </a:rPr>
              <a:t>colorplus</a:t>
            </a:r>
            <a:r>
              <a:rPr lang="en-US" altLang="ja-JP" sz="1900" b="1" dirty="0">
                <a:latin typeface="Courier New" panose="02070309020205020404" pitchFamily="49" charset="0"/>
                <a:cs typeface="Courier New" panose="02070309020205020404" pitchFamily="49" charset="0"/>
              </a:rPr>
              <a:t> -0</a:t>
            </a:r>
            <a:r>
              <a:rPr lang="en-US" altLang="ja-JP" sz="2200" dirty="0"/>
              <a:t> </a:t>
            </a:r>
            <a:r>
              <a:rPr lang="ja-JP" altLang="en-US" sz="2200"/>
              <a:t>で、色無し平文テキストへ変換。</a:t>
            </a:r>
            <a:endParaRPr kumimoji="1" lang="en-US" altLang="ja-JP" sz="2200" dirty="0"/>
          </a:p>
          <a:p>
            <a:endParaRPr kumimoji="1" lang="en-US" altLang="ja-JP" dirty="0"/>
          </a:p>
        </p:txBody>
      </p:sp>
      <p:sp>
        <p:nvSpPr>
          <p:cNvPr id="4" name="スライド番号プレースホルダー 3">
            <a:extLst>
              <a:ext uri="{FF2B5EF4-FFF2-40B4-BE49-F238E27FC236}">
                <a16:creationId xmlns:a16="http://schemas.microsoft.com/office/drawing/2014/main" id="{14BE4FF9-9839-639A-C165-22115EFF89D3}"/>
              </a:ext>
            </a:extLst>
          </p:cNvPr>
          <p:cNvSpPr>
            <a:spLocks noGrp="1"/>
          </p:cNvSpPr>
          <p:nvPr>
            <p:ph type="sldNum" sz="quarter" idx="12"/>
          </p:nvPr>
        </p:nvSpPr>
        <p:spPr/>
        <p:txBody>
          <a:bodyPr/>
          <a:lstStyle/>
          <a:p>
            <a:fld id="{0678362A-B3DF-6942-9885-885DCC433666}" type="slidenum">
              <a:rPr kumimoji="1" lang="ja-JP" altLang="en-US" smtClean="0"/>
              <a:t>13</a:t>
            </a:fld>
            <a:endParaRPr kumimoji="1" lang="ja-JP" altLang="en-US"/>
          </a:p>
        </p:txBody>
      </p:sp>
    </p:spTree>
    <p:extLst>
      <p:ext uri="{BB962C8B-B14F-4D97-AF65-F5344CB8AC3E}">
        <p14:creationId xmlns:p14="http://schemas.microsoft.com/office/powerpoint/2010/main" val="32018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A2DD4-B9E1-469E-A114-2D6BEFBC3448}"/>
              </a:ext>
            </a:extLst>
          </p:cNvPr>
          <p:cNvSpPr>
            <a:spLocks noGrp="1"/>
          </p:cNvSpPr>
          <p:nvPr>
            <p:ph type="title"/>
          </p:nvPr>
        </p:nvSpPr>
        <p:spPr/>
        <p:txBody>
          <a:bodyPr>
            <a:normAutofit/>
          </a:bodyPr>
          <a:lstStyle/>
          <a:p>
            <a:r>
              <a:rPr kumimoji="1" lang="en-US" altLang="ja-JP" sz="4000" dirty="0" err="1"/>
              <a:t>denomfind</a:t>
            </a:r>
            <a:r>
              <a:rPr kumimoji="1" lang="ja-JP" altLang="en-US" sz="4000"/>
              <a:t>  </a:t>
            </a:r>
            <a:r>
              <a:rPr lang="ja-JP" altLang="en-US" sz="4000"/>
              <a:t>と</a:t>
            </a:r>
            <a:r>
              <a:rPr lang="ja-JP" altLang="en-US" sz="4000" u="sng"/>
              <a:t>共に</a:t>
            </a:r>
            <a:r>
              <a:rPr lang="ja-JP" altLang="en-US" sz="4000"/>
              <a:t>使うプログラム</a:t>
            </a:r>
            <a:endParaRPr kumimoji="1" lang="ja-JP" altLang="en-US" sz="4000"/>
          </a:p>
        </p:txBody>
      </p:sp>
      <p:sp>
        <p:nvSpPr>
          <p:cNvPr id="3" name="コンテンツ プレースホルダー 2">
            <a:extLst>
              <a:ext uri="{FF2B5EF4-FFF2-40B4-BE49-F238E27FC236}">
                <a16:creationId xmlns:a16="http://schemas.microsoft.com/office/drawing/2014/main" id="{A4465E44-6CF3-6D1A-A275-AC2473B7D231}"/>
              </a:ext>
            </a:extLst>
          </p:cNvPr>
          <p:cNvSpPr>
            <a:spLocks noGrp="1"/>
          </p:cNvSpPr>
          <p:nvPr>
            <p:ph idx="1"/>
          </p:nvPr>
        </p:nvSpPr>
        <p:spPr/>
        <p:txBody>
          <a:bodyPr/>
          <a:lstStyle/>
          <a:p>
            <a:r>
              <a:rPr kumimoji="1" lang="ja-JP" altLang="en-US"/>
              <a:t>ある分母の値が候補なら、</a:t>
            </a:r>
            <a:br>
              <a:rPr kumimoji="1" lang="en-US" altLang="ja-JP" dirty="0"/>
            </a:br>
            <a:r>
              <a:rPr kumimoji="1" lang="ja-JP" altLang="en-US"/>
              <a:t>その値の倍数も全て候補になるので、</a:t>
            </a:r>
            <a:br>
              <a:rPr kumimoji="1" lang="en-US" altLang="ja-JP" dirty="0"/>
            </a:br>
            <a:r>
              <a:rPr kumimoji="1" lang="ja-JP" altLang="en-US"/>
              <a:t>それらの出力を最初だけに抑制する</a:t>
            </a:r>
            <a:r>
              <a:rPr kumimoji="1" lang="en-US" altLang="ja-JP" dirty="0"/>
              <a:t> </a:t>
            </a:r>
            <a:br>
              <a:rPr kumimoji="1" lang="en-US" altLang="ja-JP" dirty="0"/>
            </a:br>
            <a:r>
              <a:rPr lang="ja-JP" altLang="en-US"/>
              <a:t>コマンド </a:t>
            </a:r>
            <a:r>
              <a:rPr kumimoji="1" lang="en-US" altLang="ja-JP" b="1" dirty="0" err="1">
                <a:latin typeface="Courier New" panose="02070309020205020404" pitchFamily="49" charset="0"/>
                <a:cs typeface="Courier New" panose="02070309020205020404" pitchFamily="49" charset="0"/>
              </a:rPr>
              <a:t>primefind</a:t>
            </a:r>
            <a:r>
              <a:rPr kumimoji="1" lang="ja-JP" altLang="en-US"/>
              <a:t> も作成した。</a:t>
            </a:r>
            <a:endParaRPr kumimoji="1" lang="en-US" altLang="ja-JP" dirty="0"/>
          </a:p>
          <a:p>
            <a:r>
              <a:rPr kumimoji="1" lang="en-US" altLang="ja-JP" dirty="0"/>
              <a:t>App::</a:t>
            </a:r>
            <a:r>
              <a:rPr kumimoji="1" lang="en-US" altLang="ja-JP" dirty="0" err="1"/>
              <a:t>expandtab</a:t>
            </a:r>
            <a:r>
              <a:rPr kumimoji="1" lang="en-US" altLang="ja-JP" dirty="0"/>
              <a:t> </a:t>
            </a:r>
            <a:r>
              <a:rPr kumimoji="1" lang="ja-JP" altLang="en-US"/>
              <a:t>に含まれる</a:t>
            </a:r>
            <a:r>
              <a:rPr kumimoji="1" lang="en-US" altLang="ja-JP" dirty="0"/>
              <a:t> </a:t>
            </a:r>
            <a:r>
              <a:rPr kumimoji="1" lang="en-US" altLang="ja-JP" b="1" dirty="0" err="1">
                <a:latin typeface="Courier New" panose="02070309020205020404" pitchFamily="49" charset="0"/>
                <a:cs typeface="Courier New" panose="02070309020205020404" pitchFamily="49" charset="0"/>
              </a:rPr>
              <a:t>expandtab</a:t>
            </a:r>
            <a:r>
              <a:rPr kumimoji="1" lang="ja-JP" altLang="en-US"/>
              <a:t> も便利。</a:t>
            </a:r>
            <a:br>
              <a:rPr kumimoji="1" lang="en-US" altLang="ja-JP" dirty="0"/>
            </a:br>
            <a:r>
              <a:rPr kumimoji="1" lang="ja-JP" altLang="en-US"/>
              <a:t>タブ文字区切り入力をタブで立て揃え出力する。</a:t>
            </a:r>
            <a:endParaRPr kumimoji="1" lang="en-US" altLang="ja-JP" dirty="0"/>
          </a:p>
          <a:p>
            <a:r>
              <a:rPr lang="ja-JP" altLang="en-US"/>
              <a:t>出力の色を消す</a:t>
            </a:r>
            <a:r>
              <a:rPr lang="en-US" altLang="ja-JP" b="1" dirty="0" err="1">
                <a:latin typeface="Courier New" panose="02070309020205020404" pitchFamily="49" charset="0"/>
                <a:cs typeface="Courier New" panose="02070309020205020404" pitchFamily="49" charset="0"/>
              </a:rPr>
              <a:t>colorplus</a:t>
            </a:r>
            <a:r>
              <a:rPr lang="en-US" altLang="ja-JP" b="1" dirty="0">
                <a:latin typeface="Courier New" panose="02070309020205020404" pitchFamily="49" charset="0"/>
                <a:cs typeface="Courier New" panose="02070309020205020404" pitchFamily="49" charset="0"/>
              </a:rPr>
              <a:t> -0</a:t>
            </a:r>
            <a:r>
              <a:rPr lang="en-US" altLang="ja-JP" dirty="0"/>
              <a:t>(App::</a:t>
            </a:r>
            <a:r>
              <a:rPr lang="en-US" altLang="ja-JP" dirty="0" err="1"/>
              <a:t>colorplus</a:t>
            </a:r>
            <a:r>
              <a:rPr lang="en-US" altLang="ja-JP" dirty="0"/>
              <a:t>)</a:t>
            </a:r>
          </a:p>
          <a:p>
            <a:r>
              <a:rPr kumimoji="1" lang="ja-JP" altLang="en-US"/>
              <a:t>テキストビューアの </a:t>
            </a:r>
            <a:r>
              <a:rPr lang="en-US" altLang="ja-JP" b="1" dirty="0">
                <a:latin typeface="Courier New" panose="02070309020205020404" pitchFamily="49" charset="0"/>
                <a:cs typeface="Courier New" panose="02070309020205020404" pitchFamily="49" charset="0"/>
              </a:rPr>
              <a:t>less</a:t>
            </a:r>
            <a:r>
              <a:rPr lang="en-US" altLang="ja-JP" dirty="0"/>
              <a:t> </a:t>
            </a:r>
            <a:r>
              <a:rPr lang="ja-JP" altLang="en-US"/>
              <a:t>を</a:t>
            </a:r>
            <a:br>
              <a:rPr lang="en-US" altLang="ja-JP" dirty="0"/>
            </a:br>
            <a:r>
              <a:rPr lang="ja-JP" altLang="en-US" u="sng"/>
              <a:t>使いこなしている</a:t>
            </a:r>
            <a:r>
              <a:rPr lang="ja-JP" altLang="en-US"/>
              <a:t>ことは重要である。</a:t>
            </a:r>
            <a:endParaRPr kumimoji="1" lang="en-US" altLang="ja-JP" dirty="0"/>
          </a:p>
        </p:txBody>
      </p:sp>
      <p:sp>
        <p:nvSpPr>
          <p:cNvPr id="4" name="スライド番号プレースホルダー 3">
            <a:extLst>
              <a:ext uri="{FF2B5EF4-FFF2-40B4-BE49-F238E27FC236}">
                <a16:creationId xmlns:a16="http://schemas.microsoft.com/office/drawing/2014/main" id="{F2AD5EB7-930B-2894-891C-0FCE0C9363B7}"/>
              </a:ext>
            </a:extLst>
          </p:cNvPr>
          <p:cNvSpPr>
            <a:spLocks noGrp="1"/>
          </p:cNvSpPr>
          <p:nvPr>
            <p:ph type="sldNum" sz="quarter" idx="12"/>
          </p:nvPr>
        </p:nvSpPr>
        <p:spPr/>
        <p:txBody>
          <a:bodyPr/>
          <a:lstStyle/>
          <a:p>
            <a:fld id="{0678362A-B3DF-6942-9885-885DCC433666}" type="slidenum">
              <a:rPr kumimoji="1" lang="ja-JP" altLang="en-US" smtClean="0"/>
              <a:t>14</a:t>
            </a:fld>
            <a:endParaRPr kumimoji="1" lang="ja-JP" altLang="en-US"/>
          </a:p>
        </p:txBody>
      </p:sp>
    </p:spTree>
    <p:extLst>
      <p:ext uri="{BB962C8B-B14F-4D97-AF65-F5344CB8AC3E}">
        <p14:creationId xmlns:p14="http://schemas.microsoft.com/office/powerpoint/2010/main" val="54409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a:t>
            </a:r>
            <a:r>
              <a:rPr kumimoji="1" lang="ja-JP" altLang="en-US" sz="3600" u="sng"/>
              <a:t>完成度</a:t>
            </a:r>
            <a:r>
              <a:rPr kumimoji="1" lang="ja-JP" altLang="en-US" sz="3600"/>
              <a:t>について</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fontScale="92500" lnSpcReduction="20000"/>
          </a:bodyPr>
          <a:lstStyle/>
          <a:p>
            <a:pPr>
              <a:lnSpc>
                <a:spcPct val="120000"/>
              </a:lnSpc>
            </a:pPr>
            <a:r>
              <a:rPr kumimoji="1" lang="en-US" altLang="ja-JP" dirty="0"/>
              <a:t>4</a:t>
            </a:r>
            <a:r>
              <a:rPr kumimoji="1" lang="ja-JP" altLang="en-US"/>
              <a:t>年前</a:t>
            </a:r>
            <a:r>
              <a:rPr lang="ja-JP" altLang="en-US"/>
              <a:t>作成の</a:t>
            </a:r>
            <a:r>
              <a:rPr kumimoji="1" lang="ja-JP" altLang="en-US"/>
              <a:t>プログラムについて、重大なバグを最近発見</a:t>
            </a:r>
            <a:r>
              <a:rPr kumimoji="1" lang="en-US" altLang="ja-JP" sz="1900" dirty="0"/>
              <a:t>(1.0%</a:t>
            </a:r>
            <a:r>
              <a:rPr kumimoji="1" lang="ja-JP" altLang="en-US" sz="1900"/>
              <a:t>を与えても</a:t>
            </a:r>
            <a:r>
              <a:rPr kumimoji="1" lang="en-US" altLang="ja-JP" sz="1900" dirty="0"/>
              <a:t>1%</a:t>
            </a:r>
            <a:r>
              <a:rPr kumimoji="1" lang="ja-JP" altLang="en-US" sz="1900"/>
              <a:t>とみなして近似幅が拡大</a:t>
            </a:r>
            <a:r>
              <a:rPr kumimoji="1" lang="en-US" altLang="ja-JP" sz="1900" dirty="0"/>
              <a:t>)</a:t>
            </a:r>
            <a:r>
              <a:rPr kumimoji="1" lang="ja-JP" altLang="en-US"/>
              <a:t>。</a:t>
            </a:r>
            <a:endParaRPr kumimoji="1" lang="en-US" altLang="ja-JP" dirty="0"/>
          </a:p>
          <a:p>
            <a:pPr>
              <a:lnSpc>
                <a:spcPct val="120000"/>
              </a:lnSpc>
            </a:pPr>
            <a:r>
              <a:rPr lang="en-US" altLang="ja-JP" dirty="0"/>
              <a:t>200</a:t>
            </a:r>
            <a:r>
              <a:rPr lang="ja-JP" altLang="en-US"/>
              <a:t>行弱の</a:t>
            </a:r>
            <a:r>
              <a:rPr lang="en-US" altLang="ja-JP" dirty="0"/>
              <a:t>Perl</a:t>
            </a:r>
            <a:r>
              <a:rPr lang="ja-JP" altLang="en-US"/>
              <a:t>プログラムをほぼ全部リファクタをして点検。</a:t>
            </a:r>
            <a:endParaRPr lang="en-US" altLang="ja-JP" dirty="0"/>
          </a:p>
          <a:p>
            <a:pPr>
              <a:lnSpc>
                <a:spcPct val="120000"/>
              </a:lnSpc>
            </a:pPr>
            <a:r>
              <a:rPr kumimoji="1" lang="ja-JP" altLang="en-US"/>
              <a:t>さらに新たな機能をオプションの形で追加。出力表の形式も何度も形を変えて、見やすくした。</a:t>
            </a:r>
            <a:endParaRPr kumimoji="1" lang="en-US" altLang="ja-JP" dirty="0"/>
          </a:p>
          <a:p>
            <a:pPr>
              <a:lnSpc>
                <a:spcPct val="120000"/>
              </a:lnSpc>
            </a:pPr>
            <a:r>
              <a:rPr lang="ja-JP" altLang="en-US"/>
              <a:t>手を新たに加えた部分は、再度ほぼ全部リファクタして点検する必要はありそう。新しい機能を加えると、それ以外の関係する古い機能に対して、バグを見つけることがある。</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15</a:t>
            </a:fld>
            <a:endParaRPr kumimoji="1" lang="ja-JP" altLang="en-US"/>
          </a:p>
        </p:txBody>
      </p:sp>
    </p:spTree>
    <p:extLst>
      <p:ext uri="{BB962C8B-B14F-4D97-AF65-F5344CB8AC3E}">
        <p14:creationId xmlns:p14="http://schemas.microsoft.com/office/powerpoint/2010/main" val="2799260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の今後の計画</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a:bodyPr>
          <a:lstStyle/>
          <a:p>
            <a:pPr>
              <a:lnSpc>
                <a:spcPct val="120000"/>
              </a:lnSpc>
            </a:pPr>
            <a:r>
              <a:rPr kumimoji="1" lang="ja-JP" altLang="en-US"/>
              <a:t>他の</a:t>
            </a:r>
            <a:r>
              <a:rPr lang="ja-JP" altLang="en-US"/>
              <a:t>言語に移植したい。</a:t>
            </a:r>
            <a:endParaRPr lang="en-US" altLang="ja-JP" dirty="0"/>
          </a:p>
          <a:p>
            <a:pPr lvl="1">
              <a:lnSpc>
                <a:spcPct val="120000"/>
              </a:lnSpc>
            </a:pPr>
            <a:r>
              <a:rPr lang="ja-JP" altLang="en-US"/>
              <a:t>数理的な思いつきを検証容易としたい。</a:t>
            </a:r>
            <a:endParaRPr lang="en-US" altLang="ja-JP" dirty="0"/>
          </a:p>
          <a:p>
            <a:pPr lvl="1">
              <a:lnSpc>
                <a:spcPct val="120000"/>
              </a:lnSpc>
            </a:pPr>
            <a:r>
              <a:rPr kumimoji="1" lang="ja-JP" altLang="en-US"/>
              <a:t>必要な機能の網羅と洗練を済ませることが前提。</a:t>
            </a:r>
            <a:endParaRPr lang="en-US" altLang="ja-JP" dirty="0"/>
          </a:p>
          <a:p>
            <a:pPr>
              <a:lnSpc>
                <a:spcPct val="120000"/>
              </a:lnSpc>
            </a:pPr>
            <a:r>
              <a:rPr kumimoji="1" lang="ja-JP" altLang="en-US"/>
              <a:t>ゆくゆくは、普及させたい。</a:t>
            </a:r>
            <a:endParaRPr kumimoji="1" lang="en-US" altLang="ja-JP" dirty="0"/>
          </a:p>
          <a:p>
            <a:pPr lvl="1">
              <a:lnSpc>
                <a:spcPct val="120000"/>
              </a:lnSpc>
            </a:pPr>
            <a:r>
              <a:rPr kumimoji="1" lang="ja-JP" altLang="en-US"/>
              <a:t>できるだけ多くの人に使ってもらいたい。</a:t>
            </a:r>
            <a:endParaRPr kumimoji="1" lang="en-US" altLang="ja-JP" dirty="0"/>
          </a:p>
          <a:p>
            <a:pPr lvl="1">
              <a:lnSpc>
                <a:spcPct val="120000"/>
              </a:lnSpc>
            </a:pPr>
            <a:r>
              <a:rPr lang="ja-JP" altLang="en-US"/>
              <a:t>ジャーナリストの人も容易に使えるようにしたい。</a:t>
            </a:r>
            <a:endParaRPr kumimoji="1" lang="en-US" altLang="ja-JP" dirty="0"/>
          </a:p>
          <a:p>
            <a:pPr lvl="1">
              <a:lnSpc>
                <a:spcPct val="120000"/>
              </a:lnSpc>
            </a:pPr>
            <a:r>
              <a:rPr kumimoji="1" lang="ja-JP" altLang="en-US"/>
              <a:t>日本語の部分を英語化したい。</a:t>
            </a:r>
            <a:endParaRPr kumimoji="1" lang="en-US" altLang="ja-JP" dirty="0"/>
          </a:p>
          <a:p>
            <a:pPr>
              <a:lnSpc>
                <a:spcPct val="120000"/>
              </a:lnSpc>
            </a:pPr>
            <a:r>
              <a:rPr lang="ja-JP" altLang="en-US"/>
              <a:t>そのために、機能の設計は高度に洗練したい。</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16</a:t>
            </a:fld>
            <a:endParaRPr kumimoji="1" lang="ja-JP" altLang="en-US"/>
          </a:p>
        </p:txBody>
      </p:sp>
    </p:spTree>
    <p:extLst>
      <p:ext uri="{BB962C8B-B14F-4D97-AF65-F5344CB8AC3E}">
        <p14:creationId xmlns:p14="http://schemas.microsoft.com/office/powerpoint/2010/main" val="216485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7200" b="1" dirty="0"/>
              <a:t>3. </a:t>
            </a:r>
            <a:r>
              <a:rPr lang="ja-JP" altLang="en-US" sz="7200" b="1"/>
              <a:t>コマンドの実行例</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r>
              <a:rPr lang="ja-JP" altLang="en-US"/>
              <a:t>実際の実行画面で、どのような操作画面になるか、</a:t>
            </a:r>
            <a:br>
              <a:rPr lang="en-US" altLang="ja-JP" dirty="0"/>
            </a:br>
            <a:r>
              <a:rPr lang="ja-JP" altLang="en-US"/>
              <a:t>実感に近いイメージを、一旦、提供する。</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17</a:t>
            </a:fld>
            <a:endParaRPr kumimoji="1" lang="ja-JP" altLang="en-US"/>
          </a:p>
        </p:txBody>
      </p:sp>
      <p:pic>
        <p:nvPicPr>
          <p:cNvPr id="14" name="図 13">
            <a:extLst>
              <a:ext uri="{FF2B5EF4-FFF2-40B4-BE49-F238E27FC236}">
                <a16:creationId xmlns:a16="http://schemas.microsoft.com/office/drawing/2014/main" id="{E504D31B-4711-9F3D-E63E-A7F907FF85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37564" y="578069"/>
            <a:ext cx="4068871" cy="2691389"/>
          </a:xfrm>
          <a:prstGeom prst="rect">
            <a:avLst/>
          </a:prstGeom>
          <a:effectLst>
            <a:softEdge rad="162530"/>
          </a:effectLst>
        </p:spPr>
      </p:pic>
    </p:spTree>
    <p:extLst>
      <p:ext uri="{BB962C8B-B14F-4D97-AF65-F5344CB8AC3E}">
        <p14:creationId xmlns:p14="http://schemas.microsoft.com/office/powerpoint/2010/main" val="232401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ja-JP" altLang="en-US" sz="2000" b="1"/>
              <a:t>異なる</a:t>
            </a:r>
            <a:r>
              <a:rPr lang="en-US" altLang="ja-JP" sz="2000" b="1" dirty="0"/>
              <a:t>5</a:t>
            </a:r>
            <a:r>
              <a:rPr lang="ja-JP" altLang="en-US" sz="2000" b="1"/>
              <a:t>個の条件に「</a:t>
            </a:r>
            <a:r>
              <a:rPr lang="en-US" altLang="ja-JP" sz="2000" b="1" dirty="0">
                <a:solidFill>
                  <a:srgbClr val="C00000"/>
                </a:solidFill>
              </a:rPr>
              <a:t>2.0% 50.7% 13.5% 21.6% 6.8% </a:t>
            </a:r>
            <a:r>
              <a:rPr lang="ja-JP" altLang="en-US" sz="2000" b="1"/>
              <a:t>」が該当した時に、</a:t>
            </a:r>
            <a:br>
              <a:rPr lang="en-US" altLang="ja-JP" sz="2000" b="1" dirty="0"/>
            </a:br>
            <a:r>
              <a:rPr lang="ja-JP" altLang="en-US" sz="2000" b="1"/>
              <a:t>サンプルサイズを</a:t>
            </a:r>
            <a:r>
              <a:rPr lang="en-US" altLang="ja-JP" sz="2000" b="1" dirty="0">
                <a:solidFill>
                  <a:srgbClr val="C00000"/>
                </a:solidFill>
              </a:rPr>
              <a:t>148</a:t>
            </a:r>
            <a:r>
              <a:rPr lang="ja-JP" altLang="en-US" sz="2000" b="1">
                <a:solidFill>
                  <a:srgbClr val="C00000"/>
                </a:solidFill>
              </a:rPr>
              <a:t>人</a:t>
            </a:r>
            <a:r>
              <a:rPr lang="ja-JP" altLang="en-US" sz="2000" b="1"/>
              <a:t>が正しいかどうか確かめたい。</a:t>
            </a:r>
            <a:endParaRPr lang="en-US" altLang="ja-JP" sz="2000" b="1" dirty="0"/>
          </a:p>
        </p:txBody>
      </p:sp>
      <p:sp>
        <p:nvSpPr>
          <p:cNvPr id="5" name="スライド番号プレースホルダー 4">
            <a:extLst>
              <a:ext uri="{FF2B5EF4-FFF2-40B4-BE49-F238E27FC236}">
                <a16:creationId xmlns:a16="http://schemas.microsoft.com/office/drawing/2014/main" id="{67D5D21A-BAC8-4BAE-F31D-D1AC64E72CD7}"/>
              </a:ext>
            </a:extLst>
          </p:cNvPr>
          <p:cNvSpPr>
            <a:spLocks noGrp="1"/>
          </p:cNvSpPr>
          <p:nvPr>
            <p:ph type="sldNum" sz="quarter" idx="12"/>
          </p:nvPr>
        </p:nvSpPr>
        <p:spPr/>
        <p:txBody>
          <a:bodyPr/>
          <a:lstStyle/>
          <a:p>
            <a:fld id="{0678362A-B3DF-6942-9885-885DCC433666}"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A45DFD3B-0802-0687-E5F3-2DB2C73644FD}"/>
              </a:ext>
            </a:extLst>
          </p:cNvPr>
          <p:cNvSpPr txBox="1"/>
          <p:nvPr/>
        </p:nvSpPr>
        <p:spPr>
          <a:xfrm>
            <a:off x="685800" y="6492874"/>
            <a:ext cx="7018283" cy="369332"/>
          </a:xfrm>
          <a:prstGeom prst="rect">
            <a:avLst/>
          </a:prstGeom>
          <a:noFill/>
        </p:spPr>
        <p:txBody>
          <a:bodyPr wrap="square" rtlCol="0">
            <a:spAutoFit/>
          </a:bodyPr>
          <a:lstStyle/>
          <a:p>
            <a:r>
              <a:rPr kumimoji="1" lang="ja-JP" altLang="en-US"/>
              <a:t>分母の値を</a:t>
            </a:r>
            <a:r>
              <a:rPr kumimoji="1" lang="en-US" altLang="ja-JP" dirty="0"/>
              <a:t>141</a:t>
            </a:r>
            <a:r>
              <a:rPr kumimoji="1" lang="ja-JP" altLang="en-US"/>
              <a:t>から初めて、</a:t>
            </a:r>
            <a:r>
              <a:rPr kumimoji="1" lang="en-US" altLang="ja-JP" dirty="0"/>
              <a:t>20</a:t>
            </a:r>
            <a:r>
              <a:rPr kumimoji="1" lang="ja-JP" altLang="en-US"/>
              <a:t>個の場合について結果を表示した。</a:t>
            </a:r>
          </a:p>
        </p:txBody>
      </p:sp>
      <p:pic>
        <p:nvPicPr>
          <p:cNvPr id="7" name="図 6">
            <a:extLst>
              <a:ext uri="{FF2B5EF4-FFF2-40B4-BE49-F238E27FC236}">
                <a16:creationId xmlns:a16="http://schemas.microsoft.com/office/drawing/2014/main" id="{5BD1EDA7-F52C-EA6C-60BF-77D7BF0AE0C4}"/>
              </a:ext>
            </a:extLst>
          </p:cNvPr>
          <p:cNvPicPr>
            <a:picLocks noChangeAspect="1"/>
          </p:cNvPicPr>
          <p:nvPr/>
        </p:nvPicPr>
        <p:blipFill>
          <a:blip r:embed="rId2"/>
          <a:stretch>
            <a:fillRect/>
          </a:stretch>
        </p:blipFill>
        <p:spPr>
          <a:xfrm>
            <a:off x="901931" y="1602475"/>
            <a:ext cx="7202978" cy="4749669"/>
          </a:xfrm>
          <a:prstGeom prst="rect">
            <a:avLst/>
          </a:prstGeom>
        </p:spPr>
      </p:pic>
    </p:spTree>
    <p:extLst>
      <p:ext uri="{BB962C8B-B14F-4D97-AF65-F5344CB8AC3E}">
        <p14:creationId xmlns:p14="http://schemas.microsoft.com/office/powerpoint/2010/main" val="3658489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en-US" altLang="ja-JP" sz="2000" b="1" dirty="0"/>
              <a:t>5</a:t>
            </a:r>
            <a:r>
              <a:rPr lang="ja-JP" altLang="en-US" sz="2000" b="1"/>
              <a:t>個の条件に「</a:t>
            </a:r>
            <a:r>
              <a:rPr lang="en-US" altLang="ja-JP" sz="2000" b="1" dirty="0"/>
              <a:t>2.0% 50.7% 13.5% 21.6% 6.8% </a:t>
            </a:r>
            <a:r>
              <a:rPr lang="ja-JP" altLang="en-US" sz="2000" b="1"/>
              <a:t>」が該当した場合に、</a:t>
            </a:r>
            <a:br>
              <a:rPr lang="en-US" altLang="ja-JP" sz="2000" b="1" dirty="0"/>
            </a:br>
            <a:r>
              <a:rPr lang="ja-JP" altLang="en-US" sz="2000" b="1"/>
              <a:t>サンプルサイズを推定</a:t>
            </a:r>
            <a:r>
              <a:rPr lang="en-US" altLang="ja-JP" sz="2000" dirty="0"/>
              <a:t>(5</a:t>
            </a:r>
            <a:r>
              <a:rPr lang="ja-JP" altLang="en-US" sz="2000"/>
              <a:t>個中</a:t>
            </a:r>
            <a:r>
              <a:rPr lang="en-US" altLang="ja-JP" sz="2000" dirty="0"/>
              <a:t>2</a:t>
            </a:r>
            <a:r>
              <a:rPr lang="ja-JP" altLang="en-US" sz="2000"/>
              <a:t>個以内の記載ミスの場合も考えた</a:t>
            </a:r>
            <a:r>
              <a:rPr lang="en-US" altLang="ja-JP" sz="2000" dirty="0"/>
              <a:t>)</a:t>
            </a:r>
            <a:r>
              <a:rPr lang="ja-JP" altLang="en-US" sz="2000" b="1"/>
              <a:t>。</a:t>
            </a:r>
            <a:endParaRPr lang="en-US" altLang="ja-JP" sz="2000" b="1" dirty="0"/>
          </a:p>
        </p:txBody>
      </p:sp>
      <p:sp>
        <p:nvSpPr>
          <p:cNvPr id="6" name="スライド番号プレースホルダー 5">
            <a:extLst>
              <a:ext uri="{FF2B5EF4-FFF2-40B4-BE49-F238E27FC236}">
                <a16:creationId xmlns:a16="http://schemas.microsoft.com/office/drawing/2014/main" id="{8FF96F73-88F8-0AA3-6BF3-F63539E78793}"/>
              </a:ext>
            </a:extLst>
          </p:cNvPr>
          <p:cNvSpPr>
            <a:spLocks noGrp="1"/>
          </p:cNvSpPr>
          <p:nvPr>
            <p:ph type="sldNum" sz="quarter" idx="12"/>
          </p:nvPr>
        </p:nvSpPr>
        <p:spPr/>
        <p:txBody>
          <a:bodyPr/>
          <a:lstStyle/>
          <a:p>
            <a:fld id="{0678362A-B3DF-6942-9885-885DCC433666}" type="slidenum">
              <a:rPr kumimoji="1" lang="ja-JP" altLang="en-US" smtClean="0"/>
              <a:t>19</a:t>
            </a:fld>
            <a:endParaRPr kumimoji="1" lang="ja-JP" altLang="en-US"/>
          </a:p>
        </p:txBody>
      </p:sp>
      <p:sp>
        <p:nvSpPr>
          <p:cNvPr id="8" name="テキスト ボックス 7">
            <a:extLst>
              <a:ext uri="{FF2B5EF4-FFF2-40B4-BE49-F238E27FC236}">
                <a16:creationId xmlns:a16="http://schemas.microsoft.com/office/drawing/2014/main" id="{0922284D-EECE-B28F-9A25-1483570CC431}"/>
              </a:ext>
            </a:extLst>
          </p:cNvPr>
          <p:cNvSpPr txBox="1"/>
          <p:nvPr/>
        </p:nvSpPr>
        <p:spPr>
          <a:xfrm>
            <a:off x="120872" y="6451615"/>
            <a:ext cx="8451628" cy="338554"/>
          </a:xfrm>
          <a:prstGeom prst="rect">
            <a:avLst/>
          </a:prstGeom>
          <a:noFill/>
        </p:spPr>
        <p:txBody>
          <a:bodyPr wrap="square">
            <a:spAutoFit/>
          </a:bodyPr>
          <a:lstStyle/>
          <a:p>
            <a:r>
              <a:rPr kumimoji="1" lang="ja-JP" altLang="en-US" sz="1600"/>
              <a:t>分母の少ない順に「</a:t>
            </a:r>
            <a:r>
              <a:rPr kumimoji="1" lang="en-US" altLang="ja-JP" sz="1600" dirty="0"/>
              <a:t>5</a:t>
            </a:r>
            <a:r>
              <a:rPr kumimoji="1" lang="ja-JP" altLang="en-US" sz="1600"/>
              <a:t>個の割合が整数比を表す場合」を</a:t>
            </a:r>
            <a:r>
              <a:rPr kumimoji="1" lang="en-US" altLang="ja-JP" sz="1600" dirty="0"/>
              <a:t>3〜5</a:t>
            </a:r>
            <a:r>
              <a:rPr kumimoji="1" lang="ja-JP" altLang="en-US" sz="1600"/>
              <a:t>個の場合に限定し、</a:t>
            </a:r>
            <a:r>
              <a:rPr kumimoji="1" lang="en-US" altLang="ja-JP" sz="1600" dirty="0"/>
              <a:t>20</a:t>
            </a:r>
            <a:r>
              <a:rPr kumimoji="1" lang="ja-JP" altLang="en-US" sz="1600"/>
              <a:t>個探索。</a:t>
            </a:r>
          </a:p>
        </p:txBody>
      </p:sp>
      <p:pic>
        <p:nvPicPr>
          <p:cNvPr id="4" name="図 3">
            <a:extLst>
              <a:ext uri="{FF2B5EF4-FFF2-40B4-BE49-F238E27FC236}">
                <a16:creationId xmlns:a16="http://schemas.microsoft.com/office/drawing/2014/main" id="{F5D2A22F-B474-0F3A-20F9-7A7C28194190}"/>
              </a:ext>
            </a:extLst>
          </p:cNvPr>
          <p:cNvPicPr>
            <a:picLocks noChangeAspect="1"/>
          </p:cNvPicPr>
          <p:nvPr/>
        </p:nvPicPr>
        <p:blipFill>
          <a:blip r:embed="rId2"/>
          <a:stretch>
            <a:fillRect/>
          </a:stretch>
        </p:blipFill>
        <p:spPr>
          <a:xfrm>
            <a:off x="1186543" y="1633173"/>
            <a:ext cx="6164943" cy="4623707"/>
          </a:xfrm>
          <a:prstGeom prst="rect">
            <a:avLst/>
          </a:prstGeom>
        </p:spPr>
      </p:pic>
    </p:spTree>
    <p:extLst>
      <p:ext uri="{BB962C8B-B14F-4D97-AF65-F5344CB8AC3E}">
        <p14:creationId xmlns:p14="http://schemas.microsoft.com/office/powerpoint/2010/main" val="208493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1A11DA-F89A-B7F9-F0A2-A116B4C3ADA4}"/>
              </a:ext>
            </a:extLst>
          </p:cNvPr>
          <p:cNvSpPr>
            <a:spLocks noGrp="1"/>
          </p:cNvSpPr>
          <p:nvPr>
            <p:ph type="title"/>
          </p:nvPr>
        </p:nvSpPr>
        <p:spPr/>
        <p:txBody>
          <a:bodyPr>
            <a:normAutofit/>
          </a:bodyPr>
          <a:lstStyle/>
          <a:p>
            <a:r>
              <a:rPr lang="en-US" altLang="ja-JP" sz="8000" b="1" dirty="0"/>
              <a:t>1. </a:t>
            </a:r>
            <a:r>
              <a:rPr lang="ja-JP" altLang="en-US" sz="8000" b="1"/>
              <a:t>問題提起</a:t>
            </a:r>
          </a:p>
        </p:txBody>
      </p:sp>
      <p:sp>
        <p:nvSpPr>
          <p:cNvPr id="6" name="テキスト プレースホルダー 5">
            <a:extLst>
              <a:ext uri="{FF2B5EF4-FFF2-40B4-BE49-F238E27FC236}">
                <a16:creationId xmlns:a16="http://schemas.microsoft.com/office/drawing/2014/main" id="{8BBDA72D-BC9D-BAF3-7811-36C64F53EF7E}"/>
              </a:ext>
            </a:extLst>
          </p:cNvPr>
          <p:cNvSpPr>
            <a:spLocks noGrp="1"/>
          </p:cNvSpPr>
          <p:nvPr>
            <p:ph type="body" idx="1"/>
          </p:nvPr>
        </p:nvSpPr>
        <p:spPr>
          <a:xfrm>
            <a:off x="623888" y="4642014"/>
            <a:ext cx="7886700" cy="1500187"/>
          </a:xfrm>
        </p:spPr>
        <p:txBody>
          <a:bodyPr>
            <a:normAutofit/>
          </a:bodyPr>
          <a:lstStyle/>
          <a:p>
            <a:r>
              <a:rPr lang="ja-JP" altLang="en-US"/>
              <a:t>割合を表す数の近似値が、いくつか与えられた場合に、</a:t>
            </a:r>
            <a:endParaRPr lang="en-US" altLang="ja-JP" dirty="0"/>
          </a:p>
          <a:p>
            <a:r>
              <a:rPr lang="ja-JP" altLang="en-US"/>
              <a:t>分母を推定したいことがある。</a:t>
            </a:r>
            <a:endParaRPr lang="en-US" altLang="ja-JP" dirty="0"/>
          </a:p>
          <a:p>
            <a:r>
              <a:rPr lang="ja-JP" altLang="en-US"/>
              <a:t>まず、その具体例のいくつかと問題意識を提起する。</a:t>
            </a:r>
          </a:p>
        </p:txBody>
      </p:sp>
      <p:sp>
        <p:nvSpPr>
          <p:cNvPr id="4" name="スライド番号プレースホルダー 3">
            <a:extLst>
              <a:ext uri="{FF2B5EF4-FFF2-40B4-BE49-F238E27FC236}">
                <a16:creationId xmlns:a16="http://schemas.microsoft.com/office/drawing/2014/main" id="{96ED43E9-9EE0-F903-2173-3F29C0B79C9E}"/>
              </a:ext>
            </a:extLst>
          </p:cNvPr>
          <p:cNvSpPr>
            <a:spLocks noGrp="1"/>
          </p:cNvSpPr>
          <p:nvPr>
            <p:ph type="sldNum" sz="quarter" idx="12"/>
          </p:nvPr>
        </p:nvSpPr>
        <p:spPr/>
        <p:txBody>
          <a:bodyPr/>
          <a:lstStyle/>
          <a:p>
            <a:fld id="{0678362A-B3DF-6942-9885-885DCC433666}"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205BE1AB-D13C-400A-B6DC-597EBCEBF5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97233" y="526100"/>
            <a:ext cx="3940010" cy="2610007"/>
          </a:xfrm>
          <a:prstGeom prst="rect">
            <a:avLst/>
          </a:prstGeom>
          <a:effectLst>
            <a:softEdge rad="161875"/>
          </a:effectLst>
        </p:spPr>
      </p:pic>
    </p:spTree>
    <p:extLst>
      <p:ext uri="{BB962C8B-B14F-4D97-AF65-F5344CB8AC3E}">
        <p14:creationId xmlns:p14="http://schemas.microsoft.com/office/powerpoint/2010/main" val="203063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fontScale="92500" lnSpcReduction="20000"/>
          </a:bodyPr>
          <a:lstStyle/>
          <a:p>
            <a:pPr marL="0" indent="0">
              <a:buNone/>
            </a:pPr>
            <a:br>
              <a:rPr lang="en-US" altLang="ja-JP" sz="2000" dirty="0"/>
            </a:br>
            <a:r>
              <a:rPr lang="ja-JP" altLang="en-US" sz="2000"/>
              <a:t>表示内容は、割り算式ではなくて、分子の値の範囲を表示。</a:t>
            </a:r>
            <a:endParaRPr lang="en-US" altLang="ja-JP" sz="2000" dirty="0"/>
          </a:p>
          <a:p>
            <a:pPr marL="0" indent="0">
              <a:buNone/>
            </a:pPr>
            <a:r>
              <a:rPr lang="ja-JP" altLang="en-US" sz="2000"/>
              <a:t>緑色の場合は、その区間に整数が</a:t>
            </a:r>
            <a:r>
              <a:rPr lang="en-US" altLang="ja-JP" sz="2000" dirty="0"/>
              <a:t>1</a:t>
            </a:r>
            <a:r>
              <a:rPr lang="ja-JP" altLang="en-US" sz="2000"/>
              <a:t>個以上含まれることを示す。</a:t>
            </a:r>
            <a:endParaRPr lang="en-US" altLang="ja-JP" sz="2000" dirty="0"/>
          </a:p>
        </p:txBody>
      </p:sp>
      <p:sp>
        <p:nvSpPr>
          <p:cNvPr id="6" name="スライド番号プレースホルダー 5">
            <a:extLst>
              <a:ext uri="{FF2B5EF4-FFF2-40B4-BE49-F238E27FC236}">
                <a16:creationId xmlns:a16="http://schemas.microsoft.com/office/drawing/2014/main" id="{56AC51DB-C95B-3DFD-4537-DBFBB004677F}"/>
              </a:ext>
            </a:extLst>
          </p:cNvPr>
          <p:cNvSpPr>
            <a:spLocks noGrp="1"/>
          </p:cNvSpPr>
          <p:nvPr>
            <p:ph type="sldNum" sz="quarter" idx="12"/>
          </p:nvPr>
        </p:nvSpPr>
        <p:spPr/>
        <p:txBody>
          <a:bodyPr/>
          <a:lstStyle/>
          <a:p>
            <a:fld id="{0678362A-B3DF-6942-9885-885DCC43366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AE06AC1F-7304-13C5-C749-AA363C4C14D4}"/>
              </a:ext>
            </a:extLst>
          </p:cNvPr>
          <p:cNvPicPr>
            <a:picLocks noChangeAspect="1"/>
          </p:cNvPicPr>
          <p:nvPr/>
        </p:nvPicPr>
        <p:blipFill>
          <a:blip r:embed="rId2"/>
          <a:stretch>
            <a:fillRect/>
          </a:stretch>
        </p:blipFill>
        <p:spPr>
          <a:xfrm>
            <a:off x="656772" y="1954426"/>
            <a:ext cx="7772400" cy="4444119"/>
          </a:xfrm>
          <a:prstGeom prst="rect">
            <a:avLst/>
          </a:prstGeom>
        </p:spPr>
      </p:pic>
    </p:spTree>
    <p:extLst>
      <p:ext uri="{BB962C8B-B14F-4D97-AF65-F5344CB8AC3E}">
        <p14:creationId xmlns:p14="http://schemas.microsoft.com/office/powerpoint/2010/main" val="359903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61A06-446A-0EE1-2A1A-9630B48E48B3}"/>
              </a:ext>
            </a:extLst>
          </p:cNvPr>
          <p:cNvSpPr>
            <a:spLocks noGrp="1"/>
          </p:cNvSpPr>
          <p:nvPr>
            <p:ph type="title"/>
          </p:nvPr>
        </p:nvSpPr>
        <p:spPr>
          <a:xfrm>
            <a:off x="628650" y="365127"/>
            <a:ext cx="7886700" cy="446293"/>
          </a:xfrm>
        </p:spPr>
        <p:txBody>
          <a:bodyPr>
            <a:normAutofit fontScale="90000"/>
          </a:bodyPr>
          <a:lstStyle/>
          <a:p>
            <a:r>
              <a:rPr kumimoji="1" lang="ja-JP" altLang="en-US"/>
              <a:t>コマンドの使用例</a:t>
            </a:r>
          </a:p>
        </p:txBody>
      </p:sp>
      <p:sp>
        <p:nvSpPr>
          <p:cNvPr id="4" name="スライド番号プレースホルダー 3">
            <a:extLst>
              <a:ext uri="{FF2B5EF4-FFF2-40B4-BE49-F238E27FC236}">
                <a16:creationId xmlns:a16="http://schemas.microsoft.com/office/drawing/2014/main" id="{5EBFC556-52E8-3BD4-863C-0F469BC8A442}"/>
              </a:ext>
            </a:extLst>
          </p:cNvPr>
          <p:cNvSpPr>
            <a:spLocks noGrp="1"/>
          </p:cNvSpPr>
          <p:nvPr>
            <p:ph type="sldNum" sz="quarter" idx="12"/>
          </p:nvPr>
        </p:nvSpPr>
        <p:spPr/>
        <p:txBody>
          <a:bodyPr/>
          <a:lstStyle/>
          <a:p>
            <a:fld id="{0678362A-B3DF-6942-9885-885DCC433666}"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F40C7AC8-72D8-E52E-10F3-2E7A470CE433}"/>
              </a:ext>
            </a:extLst>
          </p:cNvPr>
          <p:cNvSpPr txBox="1"/>
          <p:nvPr/>
        </p:nvSpPr>
        <p:spPr>
          <a:xfrm>
            <a:off x="442762" y="1106905"/>
            <a:ext cx="8133347" cy="646331"/>
          </a:xfrm>
          <a:prstGeom prst="rect">
            <a:avLst/>
          </a:prstGeom>
          <a:noFill/>
        </p:spPr>
        <p:txBody>
          <a:bodyPr wrap="square" rtlCol="0">
            <a:spAutoFit/>
          </a:bodyPr>
          <a:lstStyle/>
          <a:p>
            <a:r>
              <a:rPr kumimoji="1" lang="en-US" altLang="ja-JP" dirty="0"/>
              <a:t>2.0% 13.5% 21.6%</a:t>
            </a:r>
            <a:r>
              <a:rPr kumimoji="1" lang="ja-JP" altLang="en-US"/>
              <a:t> の</a:t>
            </a:r>
            <a:r>
              <a:rPr kumimoji="1" lang="en-US" altLang="ja-JP" dirty="0"/>
              <a:t>3</a:t>
            </a:r>
            <a:r>
              <a:rPr kumimoji="1" lang="ja-JP" altLang="en-US"/>
              <a:t>個の近似値が与えられた場合に、分母が</a:t>
            </a:r>
            <a:r>
              <a:rPr kumimoji="1" lang="en-US" altLang="ja-JP" dirty="0"/>
              <a:t>150</a:t>
            </a:r>
            <a:r>
              <a:rPr kumimoji="1" lang="ja-JP" altLang="en-US"/>
              <a:t>以下で</a:t>
            </a:r>
            <a:br>
              <a:rPr kumimoji="1" lang="en-US" altLang="ja-JP" dirty="0"/>
            </a:br>
            <a:r>
              <a:rPr kumimoji="1" lang="ja-JP" altLang="en-US"/>
              <a:t>これらの割合を実現するものを探索した例。</a:t>
            </a:r>
          </a:p>
        </p:txBody>
      </p:sp>
      <p:pic>
        <p:nvPicPr>
          <p:cNvPr id="3" name="図 2">
            <a:extLst>
              <a:ext uri="{FF2B5EF4-FFF2-40B4-BE49-F238E27FC236}">
                <a16:creationId xmlns:a16="http://schemas.microsoft.com/office/drawing/2014/main" id="{39EBC048-ACEA-8A25-0DFB-2C34DA5C999E}"/>
              </a:ext>
            </a:extLst>
          </p:cNvPr>
          <p:cNvPicPr>
            <a:picLocks noChangeAspect="1"/>
          </p:cNvPicPr>
          <p:nvPr/>
        </p:nvPicPr>
        <p:blipFill>
          <a:blip r:embed="rId2"/>
          <a:stretch>
            <a:fillRect/>
          </a:stretch>
        </p:blipFill>
        <p:spPr>
          <a:xfrm>
            <a:off x="598716" y="1795652"/>
            <a:ext cx="7772400" cy="5022923"/>
          </a:xfrm>
          <a:prstGeom prst="rect">
            <a:avLst/>
          </a:prstGeom>
        </p:spPr>
      </p:pic>
    </p:spTree>
    <p:extLst>
      <p:ext uri="{BB962C8B-B14F-4D97-AF65-F5344CB8AC3E}">
        <p14:creationId xmlns:p14="http://schemas.microsoft.com/office/powerpoint/2010/main" val="15801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5400" b="1" dirty="0"/>
              <a:t>4. </a:t>
            </a:r>
            <a:r>
              <a:rPr lang="ja-JP" altLang="en-US" sz="5400" b="1"/>
              <a:t>冒頭</a:t>
            </a:r>
            <a:r>
              <a:rPr lang="en-US" altLang="ja-JP" sz="5400" b="1" dirty="0"/>
              <a:t>2</a:t>
            </a:r>
            <a:r>
              <a:rPr lang="ja-JP" altLang="en-US" sz="5400" b="1"/>
              <a:t>個の題材への適用</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8B9CE7D6-DC89-FBAF-FF6B-B65C44157C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26071" y="376657"/>
            <a:ext cx="4491858" cy="2994572"/>
          </a:xfrm>
          <a:prstGeom prst="rect">
            <a:avLst/>
          </a:prstGeom>
          <a:effectLst>
            <a:softEdge rad="94366"/>
          </a:effectLst>
        </p:spPr>
      </p:pic>
    </p:spTree>
    <p:extLst>
      <p:ext uri="{BB962C8B-B14F-4D97-AF65-F5344CB8AC3E}">
        <p14:creationId xmlns:p14="http://schemas.microsoft.com/office/powerpoint/2010/main" val="172703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48993E6-8B7F-CDB6-FF32-7143B690EA8C}"/>
              </a:ext>
            </a:extLst>
          </p:cNvPr>
          <p:cNvPicPr>
            <a:picLocks noChangeAspect="1"/>
          </p:cNvPicPr>
          <p:nvPr/>
        </p:nvPicPr>
        <p:blipFill>
          <a:blip r:embed="rId3"/>
          <a:stretch>
            <a:fillRect/>
          </a:stretch>
        </p:blipFill>
        <p:spPr>
          <a:xfrm>
            <a:off x="207549" y="3155107"/>
            <a:ext cx="5278582" cy="1781250"/>
          </a:xfrm>
          <a:prstGeom prst="rect">
            <a:avLst/>
          </a:prstGeom>
        </p:spPr>
      </p:pic>
      <p:sp>
        <p:nvSpPr>
          <p:cNvPr id="4" name="スライド番号プレースホルダー 3">
            <a:extLst>
              <a:ext uri="{FF2B5EF4-FFF2-40B4-BE49-F238E27FC236}">
                <a16:creationId xmlns:a16="http://schemas.microsoft.com/office/drawing/2014/main" id="{AB950D44-8B8F-A7FF-ADB2-2B7B9D74A654}"/>
              </a:ext>
            </a:extLst>
          </p:cNvPr>
          <p:cNvSpPr>
            <a:spLocks noGrp="1"/>
          </p:cNvSpPr>
          <p:nvPr>
            <p:ph type="sldNum" sz="quarter" idx="12"/>
          </p:nvPr>
        </p:nvSpPr>
        <p:spPr/>
        <p:txBody>
          <a:bodyPr/>
          <a:lstStyle/>
          <a:p>
            <a:fld id="{0678362A-B3DF-6942-9885-885DCC43366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7F83030E-40DA-C3DC-F577-EA5C93F5E3AC}"/>
              </a:ext>
            </a:extLst>
          </p:cNvPr>
          <p:cNvPicPr>
            <a:picLocks noChangeAspect="1"/>
          </p:cNvPicPr>
          <p:nvPr/>
        </p:nvPicPr>
        <p:blipFill>
          <a:blip r:embed="rId4"/>
          <a:stretch>
            <a:fillRect/>
          </a:stretch>
        </p:blipFill>
        <p:spPr>
          <a:xfrm>
            <a:off x="1043248" y="219657"/>
            <a:ext cx="7003473" cy="2840019"/>
          </a:xfrm>
          <a:prstGeom prst="rect">
            <a:avLst/>
          </a:prstGeom>
        </p:spPr>
      </p:pic>
      <p:sp>
        <p:nvSpPr>
          <p:cNvPr id="9" name="角丸四角形吹き出し 8">
            <a:extLst>
              <a:ext uri="{FF2B5EF4-FFF2-40B4-BE49-F238E27FC236}">
                <a16:creationId xmlns:a16="http://schemas.microsoft.com/office/drawing/2014/main" id="{B3888091-DDD7-4898-F332-3F2F133362B8}"/>
              </a:ext>
            </a:extLst>
          </p:cNvPr>
          <p:cNvSpPr/>
          <p:nvPr/>
        </p:nvSpPr>
        <p:spPr>
          <a:xfrm>
            <a:off x="5527964" y="62282"/>
            <a:ext cx="2726573" cy="482412"/>
          </a:xfrm>
          <a:prstGeom prst="wedgeRoundRectCallout">
            <a:avLst>
              <a:gd name="adj1" fmla="val -66714"/>
              <a:gd name="adj2" fmla="val 4827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432FF"/>
                </a:solidFill>
              </a:rPr>
              <a:t>2</a:t>
            </a:r>
            <a:r>
              <a:rPr kumimoji="1" lang="ja-JP" altLang="en-US" sz="1600" b="1">
                <a:solidFill>
                  <a:srgbClr val="0432FF"/>
                </a:solidFill>
              </a:rPr>
              <a:t>回目接種の</a:t>
            </a:r>
            <a:r>
              <a:rPr kumimoji="1" lang="en-US" altLang="ja-JP" sz="1600" b="1" dirty="0">
                <a:solidFill>
                  <a:srgbClr val="0432FF"/>
                </a:solidFill>
              </a:rPr>
              <a:t>250</a:t>
            </a:r>
            <a:r>
              <a:rPr kumimoji="1" lang="ja-JP" altLang="en-US" sz="1600" b="1">
                <a:solidFill>
                  <a:srgbClr val="0432FF"/>
                </a:solidFill>
              </a:rPr>
              <a:t>人</a:t>
            </a:r>
            <a:r>
              <a:rPr kumimoji="1" lang="ja-JP" altLang="en-US" sz="1600">
                <a:solidFill>
                  <a:srgbClr val="0432FF"/>
                </a:solidFill>
              </a:rPr>
              <a:t>という数については、正しそうだ。</a:t>
            </a:r>
            <a:endParaRPr kumimoji="1" lang="en-US" altLang="ja-JP" sz="1600" dirty="0">
              <a:solidFill>
                <a:srgbClr val="0432FF"/>
              </a:solidFill>
            </a:endParaRPr>
          </a:p>
        </p:txBody>
      </p:sp>
      <p:cxnSp>
        <p:nvCxnSpPr>
          <p:cNvPr id="12" name="直線コネクタ 11">
            <a:extLst>
              <a:ext uri="{FF2B5EF4-FFF2-40B4-BE49-F238E27FC236}">
                <a16:creationId xmlns:a16="http://schemas.microsoft.com/office/drawing/2014/main" id="{991CB9B2-7CD2-828C-3502-934BFA008D1F}"/>
              </a:ext>
            </a:extLst>
          </p:cNvPr>
          <p:cNvCxnSpPr>
            <a:cxnSpLocks/>
          </p:cNvCxnSpPr>
          <p:nvPr/>
        </p:nvCxnSpPr>
        <p:spPr>
          <a:xfrm>
            <a:off x="1604356" y="3017527"/>
            <a:ext cx="305077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角丸四角形吹き出し 16">
            <a:extLst>
              <a:ext uri="{FF2B5EF4-FFF2-40B4-BE49-F238E27FC236}">
                <a16:creationId xmlns:a16="http://schemas.microsoft.com/office/drawing/2014/main" id="{C3AE716D-C10F-4A54-A268-D28FDD93CFC3}"/>
              </a:ext>
            </a:extLst>
          </p:cNvPr>
          <p:cNvSpPr/>
          <p:nvPr/>
        </p:nvSpPr>
        <p:spPr>
          <a:xfrm>
            <a:off x="6622027" y="5072831"/>
            <a:ext cx="2314424" cy="1512324"/>
          </a:xfrm>
          <a:prstGeom prst="wedgeRoundRectCallout">
            <a:avLst>
              <a:gd name="adj1" fmla="val -59137"/>
              <a:gd name="adj2" fmla="val -1901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3</a:t>
            </a:r>
            <a:r>
              <a:rPr kumimoji="1" lang="ja-JP" altLang="en-US" sz="1400" b="1">
                <a:solidFill>
                  <a:srgbClr val="0432FF"/>
                </a:solidFill>
              </a:rPr>
              <a:t>回目が</a:t>
            </a:r>
            <a:r>
              <a:rPr kumimoji="1" lang="en-US" altLang="ja-JP" sz="1400" b="1" dirty="0">
                <a:solidFill>
                  <a:srgbClr val="0432FF"/>
                </a:solidFill>
              </a:rPr>
              <a:t>97</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の表示の内、</a:t>
            </a:r>
            <a:r>
              <a:rPr kumimoji="1" lang="en-US" altLang="ja-JP" sz="1400" u="sng" dirty="0">
                <a:solidFill>
                  <a:srgbClr val="0432FF"/>
                </a:solidFill>
              </a:rPr>
              <a:t>4</a:t>
            </a:r>
            <a:r>
              <a:rPr kumimoji="1" lang="ja-JP" altLang="en-US" sz="1400" u="sng">
                <a:solidFill>
                  <a:srgbClr val="0432FF"/>
                </a:solidFill>
              </a:rPr>
              <a:t>個</a:t>
            </a:r>
            <a:r>
              <a:rPr kumimoji="1" lang="ja-JP" altLang="en-US" sz="1400">
                <a:solidFill>
                  <a:srgbClr val="0432FF"/>
                </a:solidFill>
              </a:rPr>
              <a:t>しか分子が整数になり得ない。</a:t>
            </a:r>
            <a:r>
              <a:rPr kumimoji="1" lang="en-US" altLang="ja-JP" sz="1400" dirty="0">
                <a:solidFill>
                  <a:srgbClr val="0432FF"/>
                </a:solidFill>
              </a:rPr>
              <a:t>98</a:t>
            </a:r>
            <a:r>
              <a:rPr kumimoji="1" lang="ja-JP" altLang="en-US" sz="1400">
                <a:solidFill>
                  <a:srgbClr val="0432FF"/>
                </a:solidFill>
              </a:rPr>
              <a:t>人の場合の</a:t>
            </a:r>
            <a:r>
              <a:rPr kumimoji="1" lang="en-US" altLang="ja-JP" sz="1400" dirty="0">
                <a:solidFill>
                  <a:srgbClr val="0432FF"/>
                </a:solidFill>
              </a:rPr>
              <a:t>7</a:t>
            </a:r>
            <a:r>
              <a:rPr kumimoji="1" lang="ja-JP" altLang="en-US" sz="1400">
                <a:solidFill>
                  <a:srgbClr val="0432FF"/>
                </a:solidFill>
              </a:rPr>
              <a:t>個の項目の調査と合併した</a:t>
            </a:r>
            <a:r>
              <a:rPr kumimoji="1" lang="en-US" altLang="ja-JP" sz="1400" dirty="0">
                <a:solidFill>
                  <a:srgbClr val="0432FF"/>
                </a:solidFill>
              </a:rPr>
              <a:t>11</a:t>
            </a:r>
            <a:r>
              <a:rPr kumimoji="1" lang="ja-JP" altLang="en-US" sz="1400">
                <a:solidFill>
                  <a:srgbClr val="0432FF"/>
                </a:solidFill>
              </a:rPr>
              <a:t>個の項目かも知れない。</a:t>
            </a:r>
            <a:endParaRPr kumimoji="1" lang="en-US" altLang="ja-JP" sz="1400" dirty="0">
              <a:solidFill>
                <a:srgbClr val="0432FF"/>
              </a:solidFill>
            </a:endParaRPr>
          </a:p>
        </p:txBody>
      </p:sp>
      <p:sp>
        <p:nvSpPr>
          <p:cNvPr id="19" name="角丸四角形吹き出し 18">
            <a:extLst>
              <a:ext uri="{FF2B5EF4-FFF2-40B4-BE49-F238E27FC236}">
                <a16:creationId xmlns:a16="http://schemas.microsoft.com/office/drawing/2014/main" id="{0911C01E-44F6-4BC0-F14C-4376277AEAB0}"/>
              </a:ext>
            </a:extLst>
          </p:cNvPr>
          <p:cNvSpPr/>
          <p:nvPr/>
        </p:nvSpPr>
        <p:spPr>
          <a:xfrm>
            <a:off x="5949834" y="3059676"/>
            <a:ext cx="2944784" cy="655269"/>
          </a:xfrm>
          <a:prstGeom prst="wedgeRoundRectCallout">
            <a:avLst>
              <a:gd name="adj1" fmla="val -94662"/>
              <a:gd name="adj2" fmla="val -719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a:solidFill>
                  <a:schemeClr val="tx1"/>
                </a:solidFill>
              </a:rPr>
              <a:t>ここに書かれた説明は、</a:t>
            </a:r>
            <a:r>
              <a:rPr kumimoji="1" lang="en-US" altLang="ja-JP" sz="1400" b="1" dirty="0">
                <a:solidFill>
                  <a:schemeClr val="tx1"/>
                </a:solidFill>
              </a:rPr>
              <a:t>1</a:t>
            </a:r>
            <a:r>
              <a:rPr kumimoji="1" lang="ja-JP" altLang="en-US" sz="1400" b="1">
                <a:solidFill>
                  <a:schemeClr val="tx1"/>
                </a:solidFill>
              </a:rPr>
              <a:t>回目接種後と</a:t>
            </a:r>
            <a:r>
              <a:rPr kumimoji="1" lang="en-US" altLang="ja-JP" sz="1400" b="1" dirty="0">
                <a:solidFill>
                  <a:schemeClr val="tx1"/>
                </a:solidFill>
              </a:rPr>
              <a:t>3</a:t>
            </a:r>
            <a:r>
              <a:rPr kumimoji="1" lang="ja-JP" altLang="en-US" sz="1400" b="1">
                <a:solidFill>
                  <a:schemeClr val="tx1"/>
                </a:solidFill>
              </a:rPr>
              <a:t>回目接種後のことについて、誤りであると分かる。</a:t>
            </a:r>
          </a:p>
        </p:txBody>
      </p:sp>
      <p:sp>
        <p:nvSpPr>
          <p:cNvPr id="18" name="角丸四角形吹き出し 17">
            <a:extLst>
              <a:ext uri="{FF2B5EF4-FFF2-40B4-BE49-F238E27FC236}">
                <a16:creationId xmlns:a16="http://schemas.microsoft.com/office/drawing/2014/main" id="{95294261-9F4F-A1C4-0C21-AF2648BA6C3A}"/>
              </a:ext>
            </a:extLst>
          </p:cNvPr>
          <p:cNvSpPr/>
          <p:nvPr/>
        </p:nvSpPr>
        <p:spPr>
          <a:xfrm>
            <a:off x="5636299" y="3856516"/>
            <a:ext cx="3300152" cy="1028222"/>
          </a:xfrm>
          <a:prstGeom prst="wedgeRoundRectCallout">
            <a:avLst>
              <a:gd name="adj1" fmla="val -55359"/>
              <a:gd name="adj2" fmla="val -1453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1</a:t>
            </a:r>
            <a:r>
              <a:rPr kumimoji="1" lang="ja-JP" altLang="en-US" sz="1400" b="1">
                <a:solidFill>
                  <a:srgbClr val="0432FF"/>
                </a:solidFill>
              </a:rPr>
              <a:t>回目が</a:t>
            </a:r>
            <a:r>
              <a:rPr kumimoji="1" lang="en-US" altLang="ja-JP" sz="1400" b="1" dirty="0">
                <a:solidFill>
                  <a:srgbClr val="0432FF"/>
                </a:solidFill>
              </a:rPr>
              <a:t>253</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表示の</a:t>
            </a:r>
            <a:r>
              <a:rPr kumimoji="1" lang="en-US" altLang="ja-JP" sz="1400" dirty="0">
                <a:solidFill>
                  <a:srgbClr val="0432FF"/>
                </a:solidFill>
              </a:rPr>
              <a:t>9</a:t>
            </a:r>
            <a:r>
              <a:rPr kumimoji="1" lang="ja-JP" altLang="en-US" sz="1400">
                <a:solidFill>
                  <a:srgbClr val="0432FF"/>
                </a:solidFill>
              </a:rPr>
              <a:t>個の内、</a:t>
            </a:r>
            <a:r>
              <a:rPr kumimoji="1" lang="en-US" altLang="ja-JP" sz="1400" dirty="0">
                <a:solidFill>
                  <a:srgbClr val="0432FF"/>
                </a:solidFill>
              </a:rPr>
              <a:t>5</a:t>
            </a:r>
            <a:r>
              <a:rPr kumimoji="1" lang="ja-JP" altLang="en-US" sz="1400">
                <a:solidFill>
                  <a:srgbClr val="0432FF"/>
                </a:solidFill>
              </a:rPr>
              <a:t>個しか分子が整数になり得ない。</a:t>
            </a:r>
            <a:r>
              <a:rPr kumimoji="1" lang="en-US" altLang="ja-JP" sz="1400" dirty="0">
                <a:solidFill>
                  <a:srgbClr val="0432FF"/>
                </a:solidFill>
              </a:rPr>
              <a:t>255</a:t>
            </a:r>
            <a:r>
              <a:rPr kumimoji="1" lang="ja-JP" altLang="en-US" sz="1400">
                <a:solidFill>
                  <a:srgbClr val="0432FF"/>
                </a:solidFill>
              </a:rPr>
              <a:t>の書き間違いの可能性もあるが、それでも、</a:t>
            </a:r>
            <a:r>
              <a:rPr kumimoji="1" lang="en-US" altLang="ja-JP" sz="1400" dirty="0">
                <a:solidFill>
                  <a:srgbClr val="0432FF"/>
                </a:solidFill>
              </a:rPr>
              <a:t>8</a:t>
            </a:r>
            <a:r>
              <a:rPr kumimoji="1" lang="ja-JP" altLang="en-US" sz="1400">
                <a:solidFill>
                  <a:srgbClr val="0432FF"/>
                </a:solidFill>
              </a:rPr>
              <a:t>個だけが整数分子。</a:t>
            </a:r>
            <a:endParaRPr kumimoji="1" lang="en-US" altLang="ja-JP" sz="1400" dirty="0">
              <a:solidFill>
                <a:srgbClr val="0432FF"/>
              </a:solidFill>
            </a:endParaRPr>
          </a:p>
        </p:txBody>
      </p:sp>
      <p:pic>
        <p:nvPicPr>
          <p:cNvPr id="14" name="図 13">
            <a:extLst>
              <a:ext uri="{FF2B5EF4-FFF2-40B4-BE49-F238E27FC236}">
                <a16:creationId xmlns:a16="http://schemas.microsoft.com/office/drawing/2014/main" id="{AF1FE690-27B3-7931-2955-AED12DC04283}"/>
              </a:ext>
            </a:extLst>
          </p:cNvPr>
          <p:cNvPicPr>
            <a:picLocks noChangeAspect="1"/>
          </p:cNvPicPr>
          <p:nvPr/>
        </p:nvPicPr>
        <p:blipFill>
          <a:blip r:embed="rId5"/>
          <a:stretch>
            <a:fillRect/>
          </a:stretch>
        </p:blipFill>
        <p:spPr>
          <a:xfrm>
            <a:off x="207549" y="4981437"/>
            <a:ext cx="6193251" cy="1725760"/>
          </a:xfrm>
          <a:prstGeom prst="rect">
            <a:avLst/>
          </a:prstGeom>
        </p:spPr>
      </p:pic>
    </p:spTree>
    <p:extLst>
      <p:ext uri="{BB962C8B-B14F-4D97-AF65-F5344CB8AC3E}">
        <p14:creationId xmlns:p14="http://schemas.microsoft.com/office/powerpoint/2010/main" val="347541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147C77-E442-E1CC-6583-6DBA65754369}"/>
              </a:ext>
            </a:extLst>
          </p:cNvPr>
          <p:cNvSpPr>
            <a:spLocks noGrp="1"/>
          </p:cNvSpPr>
          <p:nvPr>
            <p:ph type="sldNum" sz="quarter" idx="12"/>
          </p:nvPr>
        </p:nvSpPr>
        <p:spPr/>
        <p:txBody>
          <a:bodyPr/>
          <a:lstStyle/>
          <a:p>
            <a:fld id="{0678362A-B3DF-6942-9885-885DCC433666}"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7AD87450-BA4C-7067-420E-636B0FCB3C19}"/>
              </a:ext>
            </a:extLst>
          </p:cNvPr>
          <p:cNvPicPr>
            <a:picLocks noChangeAspect="1"/>
          </p:cNvPicPr>
          <p:nvPr/>
        </p:nvPicPr>
        <p:blipFill>
          <a:blip r:embed="rId2"/>
          <a:stretch>
            <a:fillRect/>
          </a:stretch>
        </p:blipFill>
        <p:spPr>
          <a:xfrm>
            <a:off x="685800" y="571127"/>
            <a:ext cx="3051629" cy="2673612"/>
          </a:xfrm>
          <a:prstGeom prst="rect">
            <a:avLst/>
          </a:prstGeom>
        </p:spPr>
      </p:pic>
      <p:pic>
        <p:nvPicPr>
          <p:cNvPr id="5" name="図 4">
            <a:extLst>
              <a:ext uri="{FF2B5EF4-FFF2-40B4-BE49-F238E27FC236}">
                <a16:creationId xmlns:a16="http://schemas.microsoft.com/office/drawing/2014/main" id="{E91E8108-91D3-52C3-51E9-25F3A3737A1F}"/>
              </a:ext>
            </a:extLst>
          </p:cNvPr>
          <p:cNvPicPr>
            <a:picLocks noChangeAspect="1"/>
          </p:cNvPicPr>
          <p:nvPr/>
        </p:nvPicPr>
        <p:blipFill>
          <a:blip r:embed="rId3"/>
          <a:stretch>
            <a:fillRect/>
          </a:stretch>
        </p:blipFill>
        <p:spPr>
          <a:xfrm>
            <a:off x="685800" y="126627"/>
            <a:ext cx="2565400" cy="381000"/>
          </a:xfrm>
          <a:prstGeom prst="rect">
            <a:avLst/>
          </a:prstGeom>
        </p:spPr>
      </p:pic>
      <p:sp>
        <p:nvSpPr>
          <p:cNvPr id="6" name="テキスト ボックス 5">
            <a:extLst>
              <a:ext uri="{FF2B5EF4-FFF2-40B4-BE49-F238E27FC236}">
                <a16:creationId xmlns:a16="http://schemas.microsoft.com/office/drawing/2014/main" id="{F9FE2B2B-F373-3DD2-364A-B5FFA5860F8E}"/>
              </a:ext>
            </a:extLst>
          </p:cNvPr>
          <p:cNvSpPr txBox="1"/>
          <p:nvPr/>
        </p:nvSpPr>
        <p:spPr>
          <a:xfrm>
            <a:off x="4629185" y="480787"/>
            <a:ext cx="3422732" cy="923330"/>
          </a:xfrm>
          <a:prstGeom prst="rect">
            <a:avLst/>
          </a:prstGeom>
          <a:noFill/>
        </p:spPr>
        <p:txBody>
          <a:bodyPr wrap="none" rtlCol="0">
            <a:spAutoFit/>
          </a:bodyPr>
          <a:lstStyle/>
          <a:p>
            <a:r>
              <a:rPr kumimoji="1" lang="en-US" altLang="ja-JP" b="1" dirty="0" err="1"/>
              <a:t>denomfind</a:t>
            </a:r>
            <a:r>
              <a:rPr kumimoji="1" lang="en-US" altLang="ja-JP" b="1" dirty="0"/>
              <a:t> </a:t>
            </a:r>
            <a:r>
              <a:rPr kumimoji="1" lang="ja-JP" altLang="en-US" b="1"/>
              <a:t>で計算した結果、</a:t>
            </a:r>
            <a:endParaRPr kumimoji="1" lang="en-US" altLang="ja-JP" b="1" dirty="0"/>
          </a:p>
          <a:p>
            <a:r>
              <a:rPr kumimoji="1" lang="en-US" altLang="ja-JP" b="1" dirty="0"/>
              <a:t>97</a:t>
            </a:r>
            <a:r>
              <a:rPr kumimoji="1" lang="ja-JP" altLang="en-US" b="1"/>
              <a:t>人のデータと</a:t>
            </a:r>
            <a:r>
              <a:rPr kumimoji="1" lang="en-US" altLang="ja-JP" b="1" dirty="0"/>
              <a:t>98</a:t>
            </a:r>
            <a:r>
              <a:rPr kumimoji="1" lang="ja-JP" altLang="en-US" b="1"/>
              <a:t>人のデータの</a:t>
            </a:r>
            <a:br>
              <a:rPr kumimoji="1" lang="en-US" altLang="ja-JP" b="1" dirty="0"/>
            </a:br>
            <a:r>
              <a:rPr kumimoji="1" lang="ja-JP" altLang="en-US" b="1"/>
              <a:t>混在の可能性が見つかった。</a:t>
            </a:r>
            <a:endParaRPr kumimoji="1" lang="en-US" altLang="ja-JP" b="1" dirty="0"/>
          </a:p>
        </p:txBody>
      </p:sp>
      <p:sp>
        <p:nvSpPr>
          <p:cNvPr id="7" name="フローチャート: 代替処理 6">
            <a:extLst>
              <a:ext uri="{FF2B5EF4-FFF2-40B4-BE49-F238E27FC236}">
                <a16:creationId xmlns:a16="http://schemas.microsoft.com/office/drawing/2014/main" id="{0E32C180-0F79-951C-D637-B404ED2EA578}"/>
              </a:ext>
            </a:extLst>
          </p:cNvPr>
          <p:cNvSpPr/>
          <p:nvPr/>
        </p:nvSpPr>
        <p:spPr>
          <a:xfrm>
            <a:off x="4572000" y="480787"/>
            <a:ext cx="3581400" cy="92333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02EAF012-7B14-0E31-58E6-0437E72C42DC}"/>
              </a:ext>
            </a:extLst>
          </p:cNvPr>
          <p:cNvPicPr>
            <a:picLocks noChangeAspect="1"/>
          </p:cNvPicPr>
          <p:nvPr/>
        </p:nvPicPr>
        <p:blipFill>
          <a:blip r:embed="rId4"/>
          <a:stretch>
            <a:fillRect/>
          </a:stretch>
        </p:blipFill>
        <p:spPr>
          <a:xfrm>
            <a:off x="685800" y="3429000"/>
            <a:ext cx="7772400" cy="3381546"/>
          </a:xfrm>
          <a:prstGeom prst="rect">
            <a:avLst/>
          </a:prstGeom>
        </p:spPr>
      </p:pic>
      <p:sp>
        <p:nvSpPr>
          <p:cNvPr id="9" name="角丸四角形吹き出し 8">
            <a:extLst>
              <a:ext uri="{FF2B5EF4-FFF2-40B4-BE49-F238E27FC236}">
                <a16:creationId xmlns:a16="http://schemas.microsoft.com/office/drawing/2014/main" id="{DED5DD50-7EA9-3A08-4650-4886AB22F776}"/>
              </a:ext>
            </a:extLst>
          </p:cNvPr>
          <p:cNvSpPr/>
          <p:nvPr/>
        </p:nvSpPr>
        <p:spPr>
          <a:xfrm>
            <a:off x="4572000" y="1639873"/>
            <a:ext cx="3479917" cy="1473441"/>
          </a:xfrm>
          <a:prstGeom prst="wedgeRoundRectCallout">
            <a:avLst>
              <a:gd name="adj1" fmla="val -36062"/>
              <a:gd name="adj2" fmla="val 639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分母を</a:t>
            </a:r>
            <a:r>
              <a:rPr kumimoji="1" lang="en-US" altLang="ja-JP" sz="1400" dirty="0">
                <a:solidFill>
                  <a:schemeClr val="tx1"/>
                </a:solidFill>
              </a:rPr>
              <a:t>75</a:t>
            </a:r>
            <a:r>
              <a:rPr kumimoji="1" lang="ja-JP" altLang="en-US" sz="1400">
                <a:solidFill>
                  <a:schemeClr val="tx1"/>
                </a:solidFill>
              </a:rPr>
              <a:t>から</a:t>
            </a:r>
            <a:r>
              <a:rPr kumimoji="1" lang="en-US" altLang="ja-JP" sz="1400" dirty="0">
                <a:solidFill>
                  <a:schemeClr val="tx1"/>
                </a:solidFill>
              </a:rPr>
              <a:t>102</a:t>
            </a:r>
            <a:r>
              <a:rPr kumimoji="1" lang="ja-JP" altLang="en-US" sz="1400">
                <a:solidFill>
                  <a:schemeClr val="tx1"/>
                </a:solidFill>
              </a:rPr>
              <a:t>まで</a:t>
            </a:r>
            <a:r>
              <a:rPr kumimoji="1" lang="en-US" altLang="ja-JP" sz="1400" dirty="0">
                <a:solidFill>
                  <a:schemeClr val="tx1"/>
                </a:solidFill>
              </a:rPr>
              <a:t>1</a:t>
            </a:r>
            <a:r>
              <a:rPr kumimoji="1" lang="ja-JP" altLang="en-US" sz="1400">
                <a:solidFill>
                  <a:schemeClr val="tx1"/>
                </a:solidFill>
              </a:rPr>
              <a:t>個ずつ全て調べて、与えられた</a:t>
            </a:r>
            <a:r>
              <a:rPr kumimoji="1" lang="en-US" altLang="ja-JP" sz="1400" dirty="0">
                <a:solidFill>
                  <a:schemeClr val="tx1"/>
                </a:solidFill>
              </a:rPr>
              <a:t>11</a:t>
            </a:r>
            <a:r>
              <a:rPr kumimoji="1" lang="ja-JP" altLang="en-US" sz="1400">
                <a:solidFill>
                  <a:schemeClr val="tx1"/>
                </a:solidFill>
              </a:rPr>
              <a:t>個の割合数値を四捨五入</a:t>
            </a:r>
            <a:r>
              <a:rPr kumimoji="1" lang="en-US" altLang="ja-JP" sz="1200" dirty="0">
                <a:solidFill>
                  <a:schemeClr val="tx1"/>
                </a:solidFill>
              </a:rPr>
              <a:t>(</a:t>
            </a:r>
            <a:r>
              <a:rPr kumimoji="1" lang="ja-JP" altLang="en-US" sz="1200">
                <a:solidFill>
                  <a:schemeClr val="tx1"/>
                </a:solidFill>
              </a:rPr>
              <a:t>同じ数に四捨五入を</a:t>
            </a:r>
            <a:r>
              <a:rPr kumimoji="1" lang="en-US" altLang="ja-JP" sz="1200" dirty="0">
                <a:solidFill>
                  <a:schemeClr val="tx1"/>
                </a:solidFill>
              </a:rPr>
              <a:t>2</a:t>
            </a:r>
            <a:r>
              <a:rPr kumimoji="1" lang="ja-JP" altLang="en-US" sz="1200">
                <a:solidFill>
                  <a:schemeClr val="tx1"/>
                </a:solidFill>
              </a:rPr>
              <a:t>回行ったことも仮定した</a:t>
            </a:r>
            <a:r>
              <a:rPr kumimoji="1" lang="en-US" altLang="ja-JP" sz="1200" dirty="0">
                <a:solidFill>
                  <a:schemeClr val="tx1"/>
                </a:solidFill>
              </a:rPr>
              <a:t>)</a:t>
            </a:r>
            <a:r>
              <a:rPr kumimoji="1" lang="ja-JP" altLang="en-US" sz="1400">
                <a:solidFill>
                  <a:schemeClr val="tx1"/>
                </a:solidFill>
              </a:rPr>
              <a:t>で実現した場合にありうる整数比の分数をシアン色で表示している。</a:t>
            </a:r>
            <a:r>
              <a:rPr kumimoji="1" lang="en-US" altLang="ja-JP" sz="1400" dirty="0">
                <a:solidFill>
                  <a:schemeClr val="tx1"/>
                </a:solidFill>
              </a:rPr>
              <a:t>2</a:t>
            </a:r>
            <a:r>
              <a:rPr kumimoji="1" lang="ja-JP" altLang="en-US" sz="1400">
                <a:solidFill>
                  <a:schemeClr val="tx1"/>
                </a:solidFill>
              </a:rPr>
              <a:t>列目の薄い文字</a:t>
            </a:r>
            <a:r>
              <a:rPr kumimoji="1" lang="en-US" altLang="ja-JP" sz="1400" dirty="0">
                <a:solidFill>
                  <a:schemeClr val="tx1"/>
                </a:solidFill>
              </a:rPr>
              <a:t>(1〜7</a:t>
            </a:r>
            <a:r>
              <a:rPr kumimoji="1" lang="ja-JP" altLang="en-US" sz="1400">
                <a:solidFill>
                  <a:schemeClr val="tx1"/>
                </a:solidFill>
              </a:rPr>
              <a:t>の数</a:t>
            </a:r>
            <a:r>
              <a:rPr kumimoji="1" lang="en-US" altLang="ja-JP" sz="1400" dirty="0">
                <a:solidFill>
                  <a:schemeClr val="tx1"/>
                </a:solidFill>
              </a:rPr>
              <a:t>)</a:t>
            </a:r>
            <a:r>
              <a:rPr kumimoji="1" lang="ja-JP" altLang="en-US" sz="1400">
                <a:solidFill>
                  <a:schemeClr val="tx1"/>
                </a:solidFill>
              </a:rPr>
              <a:t>で、何個が整数比の分数を実現したかを表す。</a:t>
            </a:r>
          </a:p>
        </p:txBody>
      </p:sp>
    </p:spTree>
    <p:extLst>
      <p:ext uri="{BB962C8B-B14F-4D97-AF65-F5344CB8AC3E}">
        <p14:creationId xmlns:p14="http://schemas.microsoft.com/office/powerpoint/2010/main" val="45042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C2E7C0-1481-8675-1F45-F94670E72DA6}"/>
              </a:ext>
            </a:extLst>
          </p:cNvPr>
          <p:cNvSpPr>
            <a:spLocks noGrp="1"/>
          </p:cNvSpPr>
          <p:nvPr>
            <p:ph type="sldNum" sz="quarter" idx="12"/>
          </p:nvPr>
        </p:nvSpPr>
        <p:spPr/>
        <p:txBody>
          <a:bodyPr/>
          <a:lstStyle/>
          <a:p>
            <a:fld id="{0678362A-B3DF-6942-9885-885DCC433666}" type="slidenum">
              <a:rPr kumimoji="1" lang="ja-JP" altLang="en-US" smtClean="0"/>
              <a:t>25</a:t>
            </a:fld>
            <a:endParaRPr kumimoji="1" lang="ja-JP" altLang="en-US"/>
          </a:p>
        </p:txBody>
      </p:sp>
      <p:pic>
        <p:nvPicPr>
          <p:cNvPr id="3" name="Picture 2" descr="複数回答　有効回答726人">
            <a:extLst>
              <a:ext uri="{FF2B5EF4-FFF2-40B4-BE49-F238E27FC236}">
                <a16:creationId xmlns:a16="http://schemas.microsoft.com/office/drawing/2014/main" id="{F3E3EC18-AB0C-4442-BAC0-104025117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00" y="337040"/>
            <a:ext cx="5564099" cy="290376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0FE2250-8E3B-EC54-10C7-07499CB71981}"/>
              </a:ext>
            </a:extLst>
          </p:cNvPr>
          <p:cNvSpPr txBox="1"/>
          <p:nvPr/>
        </p:nvSpPr>
        <p:spPr>
          <a:xfrm>
            <a:off x="191191"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小学生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471, 516, 529..</a:t>
            </a:r>
            <a:endParaRPr kumimoji="1" lang="ja-JP" altLang="en-US" sz="1400" b="1">
              <a:solidFill>
                <a:srgbClr val="C00000"/>
              </a:solidFill>
            </a:endParaRPr>
          </a:p>
        </p:txBody>
      </p:sp>
      <p:sp>
        <p:nvSpPr>
          <p:cNvPr id="6" name="テキスト ボックス 5">
            <a:extLst>
              <a:ext uri="{FF2B5EF4-FFF2-40B4-BE49-F238E27FC236}">
                <a16:creationId xmlns:a16="http://schemas.microsoft.com/office/drawing/2014/main" id="{92DFF294-64A6-0CF3-D14D-CE88A86CB5D1}"/>
              </a:ext>
            </a:extLst>
          </p:cNvPr>
          <p:cNvSpPr txBox="1"/>
          <p:nvPr/>
        </p:nvSpPr>
        <p:spPr>
          <a:xfrm>
            <a:off x="20227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男子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373, 384, 520..</a:t>
            </a:r>
            <a:endParaRPr kumimoji="1" lang="ja-JP" altLang="en-US" sz="1400" b="1">
              <a:solidFill>
                <a:srgbClr val="C00000"/>
              </a:solidFill>
            </a:endParaRPr>
          </a:p>
        </p:txBody>
      </p:sp>
      <p:sp>
        <p:nvSpPr>
          <p:cNvPr id="7" name="テキスト ボックス 6">
            <a:extLst>
              <a:ext uri="{FF2B5EF4-FFF2-40B4-BE49-F238E27FC236}">
                <a16:creationId xmlns:a16="http://schemas.microsoft.com/office/drawing/2014/main" id="{7852EBBA-CA81-583F-D22B-ADB9E2BFC26C}"/>
              </a:ext>
            </a:extLst>
          </p:cNvPr>
          <p:cNvSpPr txBox="1"/>
          <p:nvPr/>
        </p:nvSpPr>
        <p:spPr>
          <a:xfrm>
            <a:off x="7182599"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中学生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255, 264, 409..</a:t>
            </a:r>
            <a:endParaRPr kumimoji="1" lang="ja-JP" altLang="en-US" sz="1400" b="1">
              <a:solidFill>
                <a:srgbClr val="C00000"/>
              </a:solidFill>
            </a:endParaRPr>
          </a:p>
        </p:txBody>
      </p:sp>
      <p:sp>
        <p:nvSpPr>
          <p:cNvPr id="8" name="テキスト ボックス 7">
            <a:extLst>
              <a:ext uri="{FF2B5EF4-FFF2-40B4-BE49-F238E27FC236}">
                <a16:creationId xmlns:a16="http://schemas.microsoft.com/office/drawing/2014/main" id="{8AE296F6-14BC-C264-CC1C-91763FC44A82}"/>
              </a:ext>
            </a:extLst>
          </p:cNvPr>
          <p:cNvSpPr txBox="1"/>
          <p:nvPr/>
        </p:nvSpPr>
        <p:spPr>
          <a:xfrm>
            <a:off x="718259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女子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353, 381, 526..</a:t>
            </a:r>
            <a:endParaRPr kumimoji="1" lang="ja-JP" altLang="en-US" sz="1400" b="1">
              <a:solidFill>
                <a:srgbClr val="C00000"/>
              </a:solidFill>
            </a:endParaRPr>
          </a:p>
        </p:txBody>
      </p:sp>
      <p:pic>
        <p:nvPicPr>
          <p:cNvPr id="9" name="図 8">
            <a:extLst>
              <a:ext uri="{FF2B5EF4-FFF2-40B4-BE49-F238E27FC236}">
                <a16:creationId xmlns:a16="http://schemas.microsoft.com/office/drawing/2014/main" id="{44F78DB3-0FA5-EAE6-4F55-1C65E3F499D1}"/>
              </a:ext>
            </a:extLst>
          </p:cNvPr>
          <p:cNvPicPr>
            <a:picLocks noChangeAspect="1"/>
          </p:cNvPicPr>
          <p:nvPr/>
        </p:nvPicPr>
        <p:blipFill>
          <a:blip r:embed="rId3"/>
          <a:stretch>
            <a:fillRect/>
          </a:stretch>
        </p:blipFill>
        <p:spPr>
          <a:xfrm>
            <a:off x="1691873" y="3166927"/>
            <a:ext cx="2364356" cy="262073"/>
          </a:xfrm>
          <a:prstGeom prst="rect">
            <a:avLst/>
          </a:prstGeom>
        </p:spPr>
      </p:pic>
      <p:pic>
        <p:nvPicPr>
          <p:cNvPr id="12" name="図 11">
            <a:extLst>
              <a:ext uri="{FF2B5EF4-FFF2-40B4-BE49-F238E27FC236}">
                <a16:creationId xmlns:a16="http://schemas.microsoft.com/office/drawing/2014/main" id="{1B31F26E-D3CA-8FC9-83C1-1C468CF1C77A}"/>
              </a:ext>
            </a:extLst>
          </p:cNvPr>
          <p:cNvPicPr>
            <a:picLocks noChangeAspect="1"/>
          </p:cNvPicPr>
          <p:nvPr/>
        </p:nvPicPr>
        <p:blipFill>
          <a:blip r:embed="rId4"/>
          <a:stretch>
            <a:fillRect/>
          </a:stretch>
        </p:blipFill>
        <p:spPr>
          <a:xfrm>
            <a:off x="1903579" y="1958677"/>
            <a:ext cx="2152650" cy="1282700"/>
          </a:xfrm>
          <a:prstGeom prst="rect">
            <a:avLst/>
          </a:prstGeom>
          <a:effectLst>
            <a:softEdge rad="76200"/>
          </a:effectLst>
        </p:spPr>
      </p:pic>
      <p:pic>
        <p:nvPicPr>
          <p:cNvPr id="13" name="図 12">
            <a:extLst>
              <a:ext uri="{FF2B5EF4-FFF2-40B4-BE49-F238E27FC236}">
                <a16:creationId xmlns:a16="http://schemas.microsoft.com/office/drawing/2014/main" id="{A3F4A09A-E923-A5D5-9CB3-2092FFC7A0E9}"/>
              </a:ext>
            </a:extLst>
          </p:cNvPr>
          <p:cNvPicPr>
            <a:picLocks noChangeAspect="1"/>
          </p:cNvPicPr>
          <p:nvPr/>
        </p:nvPicPr>
        <p:blipFill>
          <a:blip r:embed="rId5"/>
          <a:stretch>
            <a:fillRect/>
          </a:stretch>
        </p:blipFill>
        <p:spPr>
          <a:xfrm>
            <a:off x="1871829" y="575150"/>
            <a:ext cx="2184400" cy="1263650"/>
          </a:xfrm>
          <a:prstGeom prst="rect">
            <a:avLst/>
          </a:prstGeom>
          <a:effectLst>
            <a:softEdge rad="76200"/>
          </a:effectLst>
        </p:spPr>
      </p:pic>
      <p:pic>
        <p:nvPicPr>
          <p:cNvPr id="14" name="図 13">
            <a:extLst>
              <a:ext uri="{FF2B5EF4-FFF2-40B4-BE49-F238E27FC236}">
                <a16:creationId xmlns:a16="http://schemas.microsoft.com/office/drawing/2014/main" id="{FB83826E-775F-37A0-FF44-E478EB98317F}"/>
              </a:ext>
            </a:extLst>
          </p:cNvPr>
          <p:cNvPicPr>
            <a:picLocks noChangeAspect="1"/>
          </p:cNvPicPr>
          <p:nvPr/>
        </p:nvPicPr>
        <p:blipFill>
          <a:blip r:embed="rId6"/>
          <a:stretch>
            <a:fillRect/>
          </a:stretch>
        </p:blipFill>
        <p:spPr>
          <a:xfrm>
            <a:off x="4588626" y="587834"/>
            <a:ext cx="2197100" cy="1225550"/>
          </a:xfrm>
          <a:prstGeom prst="rect">
            <a:avLst/>
          </a:prstGeom>
          <a:effectLst>
            <a:softEdge rad="76200"/>
          </a:effectLst>
        </p:spPr>
      </p:pic>
      <p:pic>
        <p:nvPicPr>
          <p:cNvPr id="15" name="図 14">
            <a:extLst>
              <a:ext uri="{FF2B5EF4-FFF2-40B4-BE49-F238E27FC236}">
                <a16:creationId xmlns:a16="http://schemas.microsoft.com/office/drawing/2014/main" id="{8492DE21-C8F1-7FAA-8D31-B22050F6978E}"/>
              </a:ext>
            </a:extLst>
          </p:cNvPr>
          <p:cNvPicPr>
            <a:picLocks noChangeAspect="1"/>
          </p:cNvPicPr>
          <p:nvPr/>
        </p:nvPicPr>
        <p:blipFill>
          <a:blip r:embed="rId7"/>
          <a:stretch>
            <a:fillRect/>
          </a:stretch>
        </p:blipFill>
        <p:spPr>
          <a:xfrm>
            <a:off x="4588626" y="1965027"/>
            <a:ext cx="2171700" cy="1270000"/>
          </a:xfrm>
          <a:prstGeom prst="rect">
            <a:avLst/>
          </a:prstGeom>
          <a:effectLst>
            <a:softEdge rad="76200"/>
          </a:effectLst>
        </p:spPr>
      </p:pic>
      <p:sp>
        <p:nvSpPr>
          <p:cNvPr id="16" name="テキスト ボックス 15">
            <a:extLst>
              <a:ext uri="{FF2B5EF4-FFF2-40B4-BE49-F238E27FC236}">
                <a16:creationId xmlns:a16="http://schemas.microsoft.com/office/drawing/2014/main" id="{C4CC237F-98DF-2684-D9DC-9982B03AEA17}"/>
              </a:ext>
            </a:extLst>
          </p:cNvPr>
          <p:cNvSpPr txBox="1"/>
          <p:nvPr/>
        </p:nvSpPr>
        <p:spPr>
          <a:xfrm>
            <a:off x="465512" y="3441469"/>
            <a:ext cx="8138160" cy="3385542"/>
          </a:xfrm>
          <a:prstGeom prst="rect">
            <a:avLst/>
          </a:prstGeom>
          <a:noFill/>
        </p:spPr>
        <p:txBody>
          <a:bodyPr wrap="square" rtlCol="0">
            <a:spAutoFit/>
          </a:bodyPr>
          <a:lstStyle/>
          <a:p>
            <a:r>
              <a:rPr kumimoji="1" lang="en-US" altLang="ja-JP" sz="1100" dirty="0"/>
              <a:t>●</a:t>
            </a:r>
            <a:r>
              <a:rPr kumimoji="1" lang="ja-JP" altLang="en-US"/>
              <a:t>有効回答数</a:t>
            </a:r>
            <a:r>
              <a:rPr kumimoji="1" lang="en-US" altLang="ja-JP" dirty="0"/>
              <a:t>726</a:t>
            </a:r>
            <a:r>
              <a:rPr kumimoji="1" lang="ja-JP" altLang="en-US"/>
              <a:t>人とされている小中学生のお年玉について、小学生</a:t>
            </a:r>
            <a:r>
              <a:rPr kumimoji="1" lang="en-US" altLang="ja-JP" dirty="0"/>
              <a:t>/</a:t>
            </a:r>
            <a:r>
              <a:rPr kumimoji="1" lang="ja-JP" altLang="en-US"/>
              <a:t>中学生</a:t>
            </a:r>
            <a:r>
              <a:rPr kumimoji="1" lang="en-US" altLang="ja-JP" dirty="0"/>
              <a:t>/</a:t>
            </a:r>
            <a:r>
              <a:rPr kumimoji="1" lang="ja-JP" altLang="en-US"/>
              <a:t>男子</a:t>
            </a:r>
            <a:r>
              <a:rPr kumimoji="1" lang="en-US" altLang="ja-JP" dirty="0"/>
              <a:t>/</a:t>
            </a:r>
            <a:r>
              <a:rPr kumimoji="1" lang="ja-JP" altLang="en-US"/>
              <a:t>女子の内訳でそれぞれの使い道のトップ</a:t>
            </a:r>
            <a:r>
              <a:rPr kumimoji="1" lang="en-US" altLang="ja-JP" dirty="0"/>
              <a:t>5</a:t>
            </a:r>
            <a:r>
              <a:rPr kumimoji="1" lang="ja-JP" altLang="en-US"/>
              <a:t>項目の割合が表示されていた。</a:t>
            </a:r>
            <a:br>
              <a:rPr kumimoji="1" lang="en-US" altLang="ja-JP" dirty="0"/>
            </a:br>
            <a:r>
              <a:rPr kumimoji="1" lang="en-US" altLang="ja-JP" sz="1200" dirty="0"/>
              <a:t>●</a:t>
            </a:r>
            <a:r>
              <a:rPr kumimoji="1" lang="ja-JP" altLang="en-US"/>
              <a:t>その割合の数を四捨五入と見なして、</a:t>
            </a:r>
            <a:r>
              <a:rPr kumimoji="1" lang="en-US" altLang="ja-JP" dirty="0"/>
              <a:t>5</a:t>
            </a:r>
            <a:r>
              <a:rPr kumimoji="1" lang="ja-JP" altLang="en-US"/>
              <a:t>個の数を整数比の分数である場合に、</a:t>
            </a:r>
            <a:r>
              <a:rPr kumimoji="1" lang="ja-JP" altLang="en-US" b="1">
                <a:solidFill>
                  <a:srgbClr val="C00000"/>
                </a:solidFill>
              </a:rPr>
              <a:t>各内訳の</a:t>
            </a:r>
            <a:r>
              <a:rPr kumimoji="1" lang="en-US" altLang="ja-JP" b="1" dirty="0">
                <a:solidFill>
                  <a:srgbClr val="C00000"/>
                </a:solidFill>
              </a:rPr>
              <a:t>5</a:t>
            </a:r>
            <a:r>
              <a:rPr kumimoji="1" lang="ja-JP" altLang="en-US" b="1">
                <a:solidFill>
                  <a:srgbClr val="C00000"/>
                </a:solidFill>
              </a:rPr>
              <a:t>個に共通する分母としてあり得る数</a:t>
            </a:r>
            <a:r>
              <a:rPr kumimoji="1" lang="ja-JP" altLang="en-US"/>
              <a:t>を、小さい順に算出した。</a:t>
            </a:r>
            <a:endParaRPr kumimoji="1" lang="en-US" altLang="ja-JP" dirty="0"/>
          </a:p>
          <a:p>
            <a:r>
              <a:rPr kumimoji="1" lang="en-US" altLang="ja-JP" sz="1200" dirty="0"/>
              <a:t>●</a:t>
            </a:r>
            <a:r>
              <a:rPr kumimoji="1" lang="ja-JP" altLang="en-US"/>
              <a:t> </a:t>
            </a:r>
            <a:r>
              <a:rPr kumimoji="1" lang="en-US" altLang="ja-JP" b="1" dirty="0" err="1">
                <a:solidFill>
                  <a:srgbClr val="0432FF"/>
                </a:solidFill>
              </a:rPr>
              <a:t>denomfind</a:t>
            </a:r>
            <a:r>
              <a:rPr kumimoji="1" lang="en-US" altLang="ja-JP" b="1" dirty="0">
                <a:solidFill>
                  <a:srgbClr val="0432FF"/>
                </a:solidFill>
              </a:rPr>
              <a:t> -y5 -Q -g3 -% -20 39.9 30.4 29.5 18.0 17.2</a:t>
            </a:r>
            <a:r>
              <a:rPr kumimoji="1" lang="en-US" altLang="ja-JP" dirty="0"/>
              <a:t> </a:t>
            </a:r>
            <a:r>
              <a:rPr kumimoji="1" lang="ja-JP" altLang="en-US"/>
              <a:t>のようなコマンドを用いた。</a:t>
            </a:r>
            <a:r>
              <a:rPr kumimoji="1" lang="en-US" altLang="ja-JP" sz="1800" dirty="0"/>
              <a:t> </a:t>
            </a:r>
            <a:r>
              <a:rPr kumimoji="1" lang="en-US" altLang="ja-JP" sz="1200" dirty="0"/>
              <a:t>● </a:t>
            </a:r>
            <a:r>
              <a:rPr kumimoji="1" lang="en-US" altLang="ja-JP" dirty="0"/>
              <a:t>39.9</a:t>
            </a:r>
            <a:r>
              <a:rPr kumimoji="1" lang="ja-JP" altLang="en-US"/>
              <a:t> などの数を</a:t>
            </a:r>
            <a:r>
              <a:rPr kumimoji="1" lang="en-US" altLang="ja-JP" dirty="0"/>
              <a:t>-%</a:t>
            </a:r>
            <a:r>
              <a:rPr kumimoji="1" lang="ja-JP" altLang="en-US"/>
              <a:t>で</a:t>
            </a:r>
            <a:r>
              <a:rPr kumimoji="1" lang="en-US" altLang="ja-JP" dirty="0"/>
              <a:t>%</a:t>
            </a:r>
            <a:r>
              <a:rPr kumimoji="1" lang="ja-JP" altLang="en-US"/>
              <a:t>表記と見なし、</a:t>
            </a:r>
            <a:r>
              <a:rPr kumimoji="1" lang="en-US" altLang="ja-JP" dirty="0"/>
              <a:t>-y5</a:t>
            </a:r>
            <a:r>
              <a:rPr kumimoji="1" lang="ja-JP" altLang="en-US"/>
              <a:t>により</a:t>
            </a:r>
            <a:r>
              <a:rPr kumimoji="1" lang="en-US" altLang="ja-JP" dirty="0"/>
              <a:t>5</a:t>
            </a:r>
            <a:r>
              <a:rPr kumimoji="1" lang="ja-JP" altLang="en-US"/>
              <a:t>個の割合数値が全て</a:t>
            </a:r>
            <a:r>
              <a:rPr kumimoji="1" lang="en-US" altLang="ja-JP" dirty="0"/>
              <a:t>5</a:t>
            </a:r>
            <a:r>
              <a:rPr kumimoji="1" lang="ja-JP" altLang="en-US"/>
              <a:t>個とも整数分子が見つかる整数分母を探索した。</a:t>
            </a:r>
            <a:br>
              <a:rPr kumimoji="1" lang="en-US" altLang="ja-JP" dirty="0"/>
            </a:br>
            <a:r>
              <a:rPr kumimoji="1" lang="ja-JP" altLang="en-US" sz="1200"/>
              <a:t>●</a:t>
            </a:r>
            <a:r>
              <a:rPr kumimoji="1" lang="ja-JP" altLang="en-US" sz="1600"/>
              <a:t>なお、</a:t>
            </a:r>
            <a:r>
              <a:rPr kumimoji="1" lang="en-US" altLang="ja-JP" sz="1600" dirty="0"/>
              <a:t>-Q</a:t>
            </a:r>
            <a:r>
              <a:rPr kumimoji="1" lang="ja-JP" altLang="en-US" sz="1600"/>
              <a:t>で分子の値を表示して、</a:t>
            </a:r>
            <a:r>
              <a:rPr kumimoji="1" lang="en-US" altLang="ja-JP" sz="1600" dirty="0"/>
              <a:t>-20</a:t>
            </a:r>
            <a:r>
              <a:rPr kumimoji="1" lang="ja-JP" altLang="en-US" sz="1600"/>
              <a:t>により冗長な</a:t>
            </a:r>
            <a:r>
              <a:rPr kumimoji="1" lang="en-US" altLang="ja-JP" sz="1600" dirty="0"/>
              <a:t>2</a:t>
            </a:r>
            <a:r>
              <a:rPr kumimoji="1" lang="ja-JP" altLang="en-US" sz="1600"/>
              <a:t>次情報の抑制を指定している。</a:t>
            </a:r>
            <a:endParaRPr kumimoji="1" lang="en-US" altLang="ja-JP" sz="1800" dirty="0"/>
          </a:p>
          <a:p>
            <a:r>
              <a:rPr kumimoji="1" lang="en-US" altLang="ja-JP" sz="1400" dirty="0"/>
              <a:t>●</a:t>
            </a:r>
            <a:r>
              <a:rPr kumimoji="1" lang="ja-JP" altLang="en-US"/>
              <a:t>それらのあり得る数の内、小学生と中学生で足して</a:t>
            </a:r>
            <a:r>
              <a:rPr kumimoji="1" lang="en-US" altLang="ja-JP" dirty="0"/>
              <a:t>726</a:t>
            </a:r>
            <a:r>
              <a:rPr kumimoji="1" lang="ja-JP" altLang="en-US"/>
              <a:t>、男子と女子で足しても</a:t>
            </a:r>
            <a:r>
              <a:rPr kumimoji="1" lang="en-US" altLang="ja-JP" dirty="0"/>
              <a:t>726</a:t>
            </a:r>
            <a:r>
              <a:rPr kumimoji="1" lang="ja-JP" altLang="en-US"/>
              <a:t>となる数は、上記の丸で囲った数のみである。</a:t>
            </a:r>
            <a:endParaRPr kumimoji="1" lang="en-US" altLang="ja-JP" dirty="0"/>
          </a:p>
          <a:p>
            <a:r>
              <a:rPr kumimoji="1" lang="en-US" altLang="ja-JP" sz="1800" dirty="0"/>
              <a:t>●</a:t>
            </a:r>
            <a:r>
              <a:rPr kumimoji="1" lang="ja-JP" altLang="en-US" sz="1800"/>
              <a:t> </a:t>
            </a:r>
            <a:r>
              <a:rPr kumimoji="1" lang="ja-JP" altLang="en-US" sz="1800" b="1" u="sng"/>
              <a:t>各内訳</a:t>
            </a:r>
            <a:r>
              <a:rPr kumimoji="1" lang="en-US" altLang="ja-JP" sz="1800" b="1" u="sng" dirty="0"/>
              <a:t>(</a:t>
            </a:r>
            <a:r>
              <a:rPr kumimoji="1" lang="ja-JP" altLang="en-US" sz="1800" b="1" u="sng"/>
              <a:t>小</a:t>
            </a:r>
            <a:r>
              <a:rPr kumimoji="1" lang="en-US" altLang="ja-JP" sz="1800" b="1" u="sng" dirty="0"/>
              <a:t>/</a:t>
            </a:r>
            <a:r>
              <a:rPr kumimoji="1" lang="ja-JP" altLang="en-US" sz="1800" b="1" u="sng"/>
              <a:t>中</a:t>
            </a:r>
            <a:r>
              <a:rPr kumimoji="1" lang="en-US" altLang="ja-JP" sz="1800" b="1" u="sng" dirty="0"/>
              <a:t>/</a:t>
            </a:r>
            <a:r>
              <a:rPr kumimoji="1" lang="ja-JP" altLang="en-US" sz="1800" b="1" u="sng"/>
              <a:t>男</a:t>
            </a:r>
            <a:r>
              <a:rPr kumimoji="1" lang="en-US" altLang="ja-JP" sz="1800" b="1" u="sng" dirty="0"/>
              <a:t>/</a:t>
            </a:r>
            <a:r>
              <a:rPr kumimoji="1" lang="ja-JP" altLang="en-US" sz="1800" b="1" u="sng"/>
              <a:t>女</a:t>
            </a:r>
            <a:r>
              <a:rPr kumimoji="1" lang="en-US" altLang="ja-JP" sz="1800" b="1" u="sng" dirty="0"/>
              <a:t>)</a:t>
            </a:r>
            <a:r>
              <a:rPr kumimoji="1" lang="ja-JP" altLang="en-US" sz="1800" b="1" u="sng"/>
              <a:t>のどれもが、</a:t>
            </a:r>
            <a:r>
              <a:rPr kumimoji="1" lang="en-US" altLang="ja-JP" sz="1800" b="1" u="sng" dirty="0">
                <a:solidFill>
                  <a:srgbClr val="C00000"/>
                </a:solidFill>
              </a:rPr>
              <a:t>255</a:t>
            </a:r>
            <a:r>
              <a:rPr kumimoji="1" lang="ja-JP" altLang="en-US" sz="1800" b="1" u="sng"/>
              <a:t>人以上の少なくない人数と判明。</a:t>
            </a:r>
            <a:endParaRPr kumimoji="1" lang="en-US" altLang="ja-JP" sz="1800" b="1" u="sng" dirty="0"/>
          </a:p>
          <a:p>
            <a:r>
              <a:rPr kumimoji="1" lang="en-US" altLang="ja-JP" sz="1400" dirty="0"/>
              <a:t>●</a:t>
            </a:r>
            <a:r>
              <a:rPr kumimoji="1" lang="ja-JP" altLang="en-US"/>
              <a:t>候補として算出した数</a:t>
            </a:r>
            <a:r>
              <a:rPr kumimoji="1" lang="en-US" altLang="ja-JP" dirty="0"/>
              <a:t>4</a:t>
            </a:r>
            <a:r>
              <a:rPr kumimoji="1" lang="ja-JP" altLang="en-US"/>
              <a:t>個は</a:t>
            </a:r>
            <a:r>
              <a:rPr kumimoji="1" lang="ja-JP" altLang="en-US" u="sng"/>
              <a:t>各最小値だけが解となった不思議さ</a:t>
            </a:r>
            <a:r>
              <a:rPr kumimoji="1" lang="ja-JP" altLang="en-US"/>
              <a:t>がある。</a:t>
            </a:r>
            <a:endParaRPr kumimoji="1" lang="en-US" altLang="ja-JP" dirty="0"/>
          </a:p>
        </p:txBody>
      </p:sp>
      <p:sp>
        <p:nvSpPr>
          <p:cNvPr id="17" name="円/楕円 16">
            <a:extLst>
              <a:ext uri="{FF2B5EF4-FFF2-40B4-BE49-F238E27FC236}">
                <a16:creationId xmlns:a16="http://schemas.microsoft.com/office/drawing/2014/main" id="{C2B67569-246B-B87C-DF0C-AC752DCADA4C}"/>
              </a:ext>
            </a:extLst>
          </p:cNvPr>
          <p:cNvSpPr/>
          <p:nvPr/>
        </p:nvSpPr>
        <p:spPr>
          <a:xfrm>
            <a:off x="7240385" y="260348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697E62DB-0788-8677-B9D6-142D7BCD753E}"/>
              </a:ext>
            </a:extLst>
          </p:cNvPr>
          <p:cNvSpPr/>
          <p:nvPr/>
        </p:nvSpPr>
        <p:spPr>
          <a:xfrm>
            <a:off x="7243154" y="120971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C5E972E-85F7-73D2-82CC-C54B2CCA24AC}"/>
              </a:ext>
            </a:extLst>
          </p:cNvPr>
          <p:cNvSpPr/>
          <p:nvPr/>
        </p:nvSpPr>
        <p:spPr>
          <a:xfrm>
            <a:off x="246625" y="1212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DC5BFE4E-D117-C8C2-B3A8-0C4898DC7A86}"/>
              </a:ext>
            </a:extLst>
          </p:cNvPr>
          <p:cNvSpPr/>
          <p:nvPr/>
        </p:nvSpPr>
        <p:spPr>
          <a:xfrm>
            <a:off x="182894" y="2603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B282282-12EF-30C3-13E8-C256FD9EF32D}"/>
              </a:ext>
            </a:extLst>
          </p:cNvPr>
          <p:cNvSpPr/>
          <p:nvPr/>
        </p:nvSpPr>
        <p:spPr>
          <a:xfrm>
            <a:off x="3241979" y="5904337"/>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321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62F-40F7-F8CE-3310-2D79EF1BF6E7}"/>
              </a:ext>
            </a:extLst>
          </p:cNvPr>
          <p:cNvSpPr>
            <a:spLocks noGrp="1"/>
          </p:cNvSpPr>
          <p:nvPr>
            <p:ph type="title"/>
          </p:nvPr>
        </p:nvSpPr>
        <p:spPr/>
        <p:txBody>
          <a:bodyPr/>
          <a:lstStyle/>
          <a:p>
            <a:r>
              <a:rPr lang="en-US" altLang="ja-JP" b="1" dirty="0"/>
              <a:t>“</a:t>
            </a:r>
            <a:r>
              <a:rPr lang="ja-JP" altLang="en-US" b="1"/>
              <a:t>割合の数値の不具合</a:t>
            </a:r>
            <a:r>
              <a:rPr lang="en-US" altLang="ja-JP" b="1" dirty="0"/>
              <a:t>”</a:t>
            </a:r>
            <a:r>
              <a:rPr lang="ja-JP" altLang="en-US" b="1"/>
              <a:t> が</a:t>
            </a:r>
            <a:br>
              <a:rPr lang="en-US" altLang="ja-JP" b="1" dirty="0"/>
            </a:br>
            <a:r>
              <a:rPr lang="ja-JP" altLang="en-US" b="1"/>
              <a:t>ある場合の類型</a:t>
            </a:r>
            <a:endParaRPr kumimoji="1" lang="ja-JP" altLang="en-US" b="1"/>
          </a:p>
        </p:txBody>
      </p:sp>
      <p:sp>
        <p:nvSpPr>
          <p:cNvPr id="3" name="コンテンツ プレースホルダー 2">
            <a:extLst>
              <a:ext uri="{FF2B5EF4-FFF2-40B4-BE49-F238E27FC236}">
                <a16:creationId xmlns:a16="http://schemas.microsoft.com/office/drawing/2014/main" id="{1B7AF1EC-4A26-8694-8656-ACC94A7187E7}"/>
              </a:ext>
            </a:extLst>
          </p:cNvPr>
          <p:cNvSpPr>
            <a:spLocks noGrp="1"/>
          </p:cNvSpPr>
          <p:nvPr>
            <p:ph idx="1"/>
          </p:nvPr>
        </p:nvSpPr>
        <p:spPr>
          <a:xfrm>
            <a:off x="628650" y="1825624"/>
            <a:ext cx="7886700" cy="4840647"/>
          </a:xfrm>
        </p:spPr>
        <p:txBody>
          <a:bodyPr>
            <a:normAutofit fontScale="85000" lnSpcReduction="20000"/>
          </a:bodyPr>
          <a:lstStyle/>
          <a:p>
            <a:pPr marL="514350" indent="-514350">
              <a:lnSpc>
                <a:spcPct val="120000"/>
              </a:lnSpc>
              <a:buFont typeface="+mj-lt"/>
              <a:buAutoNum type="arabicPeriod"/>
            </a:pPr>
            <a:r>
              <a:rPr kumimoji="1" lang="ja-JP" altLang="en-US"/>
              <a:t>単純に数値の書き写しをミスした </a:t>
            </a:r>
            <a:r>
              <a:rPr kumimoji="1" lang="en-US" altLang="ja-JP" dirty="0"/>
              <a:t>: </a:t>
            </a:r>
            <a:endParaRPr lang="en-US" altLang="ja-JP" dirty="0"/>
          </a:p>
          <a:p>
            <a:pPr lvl="1">
              <a:lnSpc>
                <a:spcPct val="120000"/>
              </a:lnSpc>
            </a:pPr>
            <a:r>
              <a:rPr kumimoji="1" lang="ja-JP" altLang="en-US"/>
              <a:t>例</a:t>
            </a:r>
            <a:r>
              <a:rPr lang="en-US" altLang="ja-JP" dirty="0"/>
              <a:t>:</a:t>
            </a:r>
            <a:r>
              <a:rPr kumimoji="1" lang="en-US" altLang="ja-JP" dirty="0"/>
              <a:t> </a:t>
            </a:r>
            <a:r>
              <a:rPr kumimoji="1" lang="ja-JP" altLang="en-US"/>
              <a:t>十数個もあっ</a:t>
            </a:r>
            <a:r>
              <a:rPr lang="ja-JP" altLang="en-US"/>
              <a:t>たので、</a:t>
            </a:r>
            <a:r>
              <a:rPr kumimoji="1" lang="ja-JP" altLang="en-US"/>
              <a:t>どこか間違う</a:t>
            </a:r>
            <a:r>
              <a:rPr lang="ja-JP" altLang="en-US"/>
              <a:t>。</a:t>
            </a:r>
            <a:endParaRPr kumimoji="1" lang="en-US" altLang="ja-JP" dirty="0"/>
          </a:p>
          <a:p>
            <a:pPr marL="514350" indent="-514350">
              <a:lnSpc>
                <a:spcPct val="120000"/>
              </a:lnSpc>
              <a:buFont typeface="+mj-lt"/>
              <a:buAutoNum type="arabicPeriod"/>
            </a:pPr>
            <a:r>
              <a:rPr lang="ja-JP" altLang="en-US"/>
              <a:t>数値丸めの際が不適切であった</a:t>
            </a:r>
            <a:r>
              <a:rPr lang="en-US" altLang="ja-JP" dirty="0"/>
              <a:t> :</a:t>
            </a:r>
          </a:p>
          <a:p>
            <a:pPr lvl="1">
              <a:lnSpc>
                <a:spcPct val="120000"/>
              </a:lnSpc>
            </a:pPr>
            <a:r>
              <a:rPr lang="ja-JP" altLang="en-US"/>
              <a:t>四捨五入を</a:t>
            </a:r>
            <a:r>
              <a:rPr lang="en-US" altLang="ja-JP" dirty="0"/>
              <a:t>2</a:t>
            </a:r>
            <a:r>
              <a:rPr lang="ja-JP" altLang="en-US"/>
              <a:t>回</a:t>
            </a:r>
            <a:r>
              <a:rPr lang="en-US" altLang="ja-JP" dirty="0"/>
              <a:t>(</a:t>
            </a:r>
            <a:r>
              <a:rPr lang="ja-JP" altLang="en-US"/>
              <a:t>以上</a:t>
            </a:r>
            <a:r>
              <a:rPr lang="en-US" altLang="ja-JP" dirty="0"/>
              <a:t>)</a:t>
            </a:r>
            <a:r>
              <a:rPr lang="ja-JP" altLang="en-US"/>
              <a:t>行った </a:t>
            </a:r>
            <a:r>
              <a:rPr lang="en-US" altLang="ja-JP" dirty="0"/>
              <a:t>:</a:t>
            </a:r>
            <a:endParaRPr lang="en-US" altLang="ja-JP" sz="2200" dirty="0"/>
          </a:p>
          <a:p>
            <a:pPr marL="914400" lvl="2" indent="0">
              <a:lnSpc>
                <a:spcPct val="120000"/>
              </a:lnSpc>
              <a:buNone/>
            </a:pPr>
            <a:r>
              <a:rPr lang="ja-JP" altLang="en-US" sz="2200"/>
              <a:t>例</a:t>
            </a:r>
            <a:r>
              <a:rPr lang="en-US" altLang="ja-JP" sz="2200" dirty="0"/>
              <a:t>: 3.45</a:t>
            </a:r>
            <a:r>
              <a:rPr lang="ja-JP" altLang="en-US" sz="2200"/>
              <a:t> →</a:t>
            </a:r>
            <a:r>
              <a:rPr lang="en-US" altLang="ja-JP" sz="2200" dirty="0"/>
              <a:t> 3.5</a:t>
            </a:r>
            <a:r>
              <a:rPr lang="ja-JP" altLang="en-US" sz="2200"/>
              <a:t> → </a:t>
            </a:r>
            <a:r>
              <a:rPr lang="en-US" altLang="ja-JP" sz="2200" dirty="0"/>
              <a:t>4 ; 3.45 </a:t>
            </a:r>
            <a:r>
              <a:rPr lang="ja-JP" altLang="en-US" sz="2200"/>
              <a:t>の単純な四捨五入は</a:t>
            </a:r>
            <a:r>
              <a:rPr lang="en-US" altLang="ja-JP" sz="2200" dirty="0"/>
              <a:t> 3</a:t>
            </a:r>
            <a:r>
              <a:rPr lang="ja-JP" altLang="en-US" sz="2200"/>
              <a:t> 。</a:t>
            </a:r>
            <a:endParaRPr lang="en-US" altLang="ja-JP" sz="2200" dirty="0"/>
          </a:p>
          <a:p>
            <a:pPr marL="914400" lvl="2" indent="0">
              <a:lnSpc>
                <a:spcPct val="120000"/>
              </a:lnSpc>
              <a:buNone/>
            </a:pPr>
            <a:r>
              <a:rPr lang="ja-JP" altLang="en-US" sz="2400"/>
              <a:t>このような場合は、</a:t>
            </a:r>
            <a:r>
              <a:rPr lang="en-US" altLang="ja-JP" sz="2400" dirty="0"/>
              <a:t> 1/20</a:t>
            </a:r>
            <a:r>
              <a:rPr lang="ja-JP" altLang="en-US" sz="2400"/>
              <a:t>の確率で、割合近似値が間違う。</a:t>
            </a:r>
            <a:endParaRPr lang="en-US" altLang="ja-JP" sz="2400" dirty="0"/>
          </a:p>
          <a:p>
            <a:pPr lvl="1">
              <a:lnSpc>
                <a:spcPct val="120000"/>
              </a:lnSpc>
            </a:pPr>
            <a:r>
              <a:rPr lang="ja-JP" altLang="en-US"/>
              <a:t>切り捨てと四捨五入の混在。</a:t>
            </a:r>
            <a:endParaRPr lang="en-US" altLang="ja-JP" dirty="0"/>
          </a:p>
          <a:p>
            <a:pPr marL="514350" indent="-514350">
              <a:lnSpc>
                <a:spcPct val="120000"/>
              </a:lnSpc>
              <a:buFont typeface="+mj-lt"/>
              <a:buAutoNum type="arabicPeriod"/>
            </a:pPr>
            <a:r>
              <a:rPr kumimoji="1" lang="ja-JP" altLang="en-US"/>
              <a:t>データの作られ方の理解</a:t>
            </a:r>
            <a:r>
              <a:rPr lang="ja-JP" altLang="en-US"/>
              <a:t>を文書作成者が</a:t>
            </a:r>
            <a:r>
              <a:rPr kumimoji="1" lang="ja-JP" altLang="en-US"/>
              <a:t>誤った </a:t>
            </a:r>
            <a:r>
              <a:rPr kumimoji="1" lang="en-US" altLang="ja-JP" dirty="0"/>
              <a:t>: </a:t>
            </a:r>
          </a:p>
          <a:p>
            <a:pPr lvl="1">
              <a:lnSpc>
                <a:spcPct val="120000"/>
              </a:lnSpc>
            </a:pPr>
            <a:r>
              <a:rPr lang="ja-JP" altLang="en-US"/>
              <a:t>例</a:t>
            </a:r>
            <a:r>
              <a:rPr lang="en-US" altLang="ja-JP" dirty="0"/>
              <a:t>. </a:t>
            </a:r>
            <a:r>
              <a:rPr kumimoji="1" lang="ja-JP" altLang="en-US"/>
              <a:t>異なるサイズの集団の結果を併合している。</a:t>
            </a:r>
            <a:endParaRPr kumimoji="1" lang="en-US" altLang="ja-JP" dirty="0"/>
          </a:p>
          <a:p>
            <a:pPr marL="514350" indent="-514350">
              <a:lnSpc>
                <a:spcPct val="120000"/>
              </a:lnSpc>
              <a:buFont typeface="+mj-lt"/>
              <a:buAutoNum type="arabicPeriod"/>
            </a:pPr>
            <a:r>
              <a:rPr lang="ja-JP" altLang="en-US"/>
              <a:t>そもそもデータが出鱈目な場合 </a:t>
            </a:r>
            <a:r>
              <a:rPr lang="en-US" altLang="ja-JP" dirty="0"/>
              <a:t>:</a:t>
            </a:r>
          </a:p>
          <a:p>
            <a:pPr lvl="1">
              <a:lnSpc>
                <a:spcPct val="120000"/>
              </a:lnSpc>
            </a:pPr>
            <a:r>
              <a:rPr lang="ja-JP" altLang="en-US"/>
              <a:t>文書の体裁だけを取り繕う人が、文書作成に関わっていた。</a:t>
            </a:r>
            <a:endParaRPr lang="en-US" altLang="ja-JP" dirty="0"/>
          </a:p>
        </p:txBody>
      </p:sp>
      <p:sp>
        <p:nvSpPr>
          <p:cNvPr id="4" name="スライド番号プレースホルダー 3">
            <a:extLst>
              <a:ext uri="{FF2B5EF4-FFF2-40B4-BE49-F238E27FC236}">
                <a16:creationId xmlns:a16="http://schemas.microsoft.com/office/drawing/2014/main" id="{652C45AE-4744-0205-A994-19BEF0D36E70}"/>
              </a:ext>
            </a:extLst>
          </p:cNvPr>
          <p:cNvSpPr>
            <a:spLocks noGrp="1"/>
          </p:cNvSpPr>
          <p:nvPr>
            <p:ph type="sldNum" sz="quarter" idx="12"/>
          </p:nvPr>
        </p:nvSpPr>
        <p:spPr/>
        <p:txBody>
          <a:bodyPr/>
          <a:lstStyle/>
          <a:p>
            <a:fld id="{0678362A-B3DF-6942-9885-885DCC433666}" type="slidenum">
              <a:rPr kumimoji="1" lang="ja-JP" altLang="en-US" smtClean="0"/>
              <a:t>26</a:t>
            </a:fld>
            <a:endParaRPr kumimoji="1" lang="ja-JP" altLang="en-US"/>
          </a:p>
        </p:txBody>
      </p:sp>
    </p:spTree>
    <p:extLst>
      <p:ext uri="{BB962C8B-B14F-4D97-AF65-F5344CB8AC3E}">
        <p14:creationId xmlns:p14="http://schemas.microsoft.com/office/powerpoint/2010/main" val="44579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8D1C83F-763F-4C14-9106-6CDABE72DDB5}"/>
              </a:ext>
            </a:extLst>
          </p:cNvPr>
          <p:cNvSpPr>
            <a:spLocks noGrp="1"/>
          </p:cNvSpPr>
          <p:nvPr>
            <p:ph type="title"/>
          </p:nvPr>
        </p:nvSpPr>
        <p:spPr/>
        <p:txBody>
          <a:bodyPr>
            <a:normAutofit/>
          </a:bodyPr>
          <a:lstStyle/>
          <a:p>
            <a:r>
              <a:rPr lang="en-US" altLang="ja-JP" sz="8000" b="1" dirty="0"/>
              <a:t>5. </a:t>
            </a:r>
            <a:r>
              <a:rPr lang="ja-JP" altLang="en-US" sz="8000" b="1"/>
              <a:t>補足</a:t>
            </a:r>
          </a:p>
        </p:txBody>
      </p:sp>
      <p:sp>
        <p:nvSpPr>
          <p:cNvPr id="5" name="テキスト プレースホルダー 4">
            <a:extLst>
              <a:ext uri="{FF2B5EF4-FFF2-40B4-BE49-F238E27FC236}">
                <a16:creationId xmlns:a16="http://schemas.microsoft.com/office/drawing/2014/main" id="{76BA4B0E-95C6-304E-259A-37943D84CBDF}"/>
              </a:ext>
            </a:extLst>
          </p:cNvPr>
          <p:cNvSpPr>
            <a:spLocks noGrp="1"/>
          </p:cNvSpPr>
          <p:nvPr>
            <p:ph type="body" idx="1"/>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CF296AF1-4E0B-4FCF-355C-F29041DD1054}"/>
              </a:ext>
            </a:extLst>
          </p:cNvPr>
          <p:cNvSpPr>
            <a:spLocks noGrp="1"/>
          </p:cNvSpPr>
          <p:nvPr>
            <p:ph type="sldNum" sz="quarter" idx="12"/>
          </p:nvPr>
        </p:nvSpPr>
        <p:spPr/>
        <p:txBody>
          <a:bodyPr/>
          <a:lstStyle/>
          <a:p>
            <a:fld id="{0678362A-B3DF-6942-9885-885DCC433666}" type="slidenum">
              <a:rPr kumimoji="1" lang="ja-JP" altLang="en-US" smtClean="0"/>
              <a:t>27</a:t>
            </a:fld>
            <a:endParaRPr kumimoji="1" lang="ja-JP" altLang="en-US"/>
          </a:p>
        </p:txBody>
      </p:sp>
    </p:spTree>
    <p:extLst>
      <p:ext uri="{BB962C8B-B14F-4D97-AF65-F5344CB8AC3E}">
        <p14:creationId xmlns:p14="http://schemas.microsoft.com/office/powerpoint/2010/main" val="113571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612B-1F2D-59F9-154F-7A9E5A2BDC71}"/>
              </a:ext>
            </a:extLst>
          </p:cNvPr>
          <p:cNvSpPr>
            <a:spLocks noGrp="1"/>
          </p:cNvSpPr>
          <p:nvPr>
            <p:ph type="title"/>
          </p:nvPr>
        </p:nvSpPr>
        <p:spPr/>
        <p:txBody>
          <a:bodyPr/>
          <a:lstStyle/>
          <a:p>
            <a:r>
              <a:rPr kumimoji="1" lang="ja-JP" altLang="en-US"/>
              <a:t>謎な現象とその考察</a:t>
            </a:r>
          </a:p>
        </p:txBody>
      </p:sp>
      <p:sp>
        <p:nvSpPr>
          <p:cNvPr id="3" name="コンテンツ プレースホルダー 2">
            <a:extLst>
              <a:ext uri="{FF2B5EF4-FFF2-40B4-BE49-F238E27FC236}">
                <a16:creationId xmlns:a16="http://schemas.microsoft.com/office/drawing/2014/main" id="{2E9382C4-9FC2-DA42-E161-659210A251E0}"/>
              </a:ext>
            </a:extLst>
          </p:cNvPr>
          <p:cNvSpPr>
            <a:spLocks noGrp="1"/>
          </p:cNvSpPr>
          <p:nvPr>
            <p:ph idx="1"/>
          </p:nvPr>
        </p:nvSpPr>
        <p:spPr>
          <a:xfrm>
            <a:off x="628650" y="1338349"/>
            <a:ext cx="7886700" cy="1835325"/>
          </a:xfrm>
        </p:spPr>
        <p:txBody>
          <a:bodyPr>
            <a:normAutofit/>
          </a:bodyPr>
          <a:lstStyle/>
          <a:p>
            <a:r>
              <a:rPr kumimoji="1" lang="ja-JP" altLang="en-US" sz="2000"/>
              <a:t>ある場合に</a:t>
            </a:r>
            <a:r>
              <a:rPr kumimoji="1" lang="en-US" altLang="ja-JP" sz="2000" dirty="0"/>
              <a:t>7</a:t>
            </a:r>
            <a:r>
              <a:rPr kumimoji="1" lang="ja-JP" altLang="en-US" sz="2000"/>
              <a:t>個もの分子の数が全て</a:t>
            </a:r>
            <a:r>
              <a:rPr kumimoji="1" lang="en-US" altLang="ja-JP" sz="2000" dirty="0"/>
              <a:t>3</a:t>
            </a:r>
            <a:r>
              <a:rPr kumimoji="1" lang="ja-JP" altLang="en-US" sz="2000"/>
              <a:t>の倍数であった。</a:t>
            </a:r>
            <a:endParaRPr kumimoji="1" lang="en-US" altLang="ja-JP" sz="2000" dirty="0"/>
          </a:p>
          <a:p>
            <a:r>
              <a:rPr lang="ja-JP" altLang="en-US" sz="2000"/>
              <a:t>珍しくて、特記すべき事象と言えるか</a:t>
            </a:r>
            <a:r>
              <a:rPr lang="en-US" altLang="ja-JP" sz="2000" dirty="0"/>
              <a:t>? </a:t>
            </a:r>
          </a:p>
          <a:p>
            <a:r>
              <a:rPr kumimoji="1" lang="ja-JP" altLang="en-US" sz="2000"/>
              <a:t>全ての分子が、特殊な性質を満たす場合、</a:t>
            </a:r>
            <a:br>
              <a:rPr kumimoji="1" lang="en-US" altLang="ja-JP" sz="2000" dirty="0"/>
            </a:br>
            <a:r>
              <a:rPr kumimoji="1" lang="en-US" altLang="ja-JP" sz="2000" dirty="0"/>
              <a:t>p</a:t>
            </a:r>
            <a:r>
              <a:rPr kumimoji="1" lang="ja-JP" altLang="en-US" sz="2000"/>
              <a:t>値のような考え方で、その場合の分母は、特殊だと言えるだろうか</a:t>
            </a:r>
            <a:r>
              <a:rPr lang="en-US" altLang="ja-JP" sz="2000" dirty="0"/>
              <a:t>? —</a:t>
            </a:r>
            <a:r>
              <a:rPr lang="ja-JP" altLang="en-US" sz="2000"/>
              <a:t> 他、整数</a:t>
            </a:r>
            <a:r>
              <a:rPr lang="en-US" altLang="ja-JP" sz="2000" dirty="0"/>
              <a:t>q</a:t>
            </a:r>
            <a:r>
              <a:rPr lang="ja-JP" altLang="en-US" sz="2000"/>
              <a:t>に対して</a:t>
            </a:r>
            <a:r>
              <a:rPr lang="en-US" altLang="ja-JP" sz="2000" dirty="0"/>
              <a:t> 5q+3</a:t>
            </a:r>
            <a:r>
              <a:rPr lang="ja-JP" altLang="en-US" sz="2000"/>
              <a:t>のような整数が</a:t>
            </a:r>
            <a:r>
              <a:rPr lang="en-US" altLang="ja-JP" sz="2000" dirty="0"/>
              <a:t>7</a:t>
            </a:r>
            <a:r>
              <a:rPr lang="ja-JP" altLang="en-US" sz="2000"/>
              <a:t>個もある場合</a:t>
            </a:r>
            <a:endParaRPr kumimoji="1" lang="ja-JP" altLang="en-US" sz="2000"/>
          </a:p>
        </p:txBody>
      </p:sp>
      <p:sp>
        <p:nvSpPr>
          <p:cNvPr id="4" name="スライド番号プレースホルダー 3">
            <a:extLst>
              <a:ext uri="{FF2B5EF4-FFF2-40B4-BE49-F238E27FC236}">
                <a16:creationId xmlns:a16="http://schemas.microsoft.com/office/drawing/2014/main" id="{A5AA31DC-F981-E8C7-F3D9-456A02E2FB74}"/>
              </a:ext>
            </a:extLst>
          </p:cNvPr>
          <p:cNvSpPr>
            <a:spLocks noGrp="1"/>
          </p:cNvSpPr>
          <p:nvPr>
            <p:ph type="sldNum" sz="quarter" idx="12"/>
          </p:nvPr>
        </p:nvSpPr>
        <p:spPr/>
        <p:txBody>
          <a:bodyPr/>
          <a:lstStyle/>
          <a:p>
            <a:fld id="{0678362A-B3DF-6942-9885-885DCC433666}"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A36D2E1D-4AA2-B0EF-7D63-AC95F02F47A1}"/>
              </a:ext>
            </a:extLst>
          </p:cNvPr>
          <p:cNvPicPr>
            <a:picLocks noChangeAspect="1"/>
          </p:cNvPicPr>
          <p:nvPr/>
        </p:nvPicPr>
        <p:blipFill>
          <a:blip r:embed="rId2"/>
          <a:stretch>
            <a:fillRect/>
          </a:stretch>
        </p:blipFill>
        <p:spPr>
          <a:xfrm>
            <a:off x="895350" y="3479188"/>
            <a:ext cx="7353300" cy="2451100"/>
          </a:xfrm>
          <a:prstGeom prst="rect">
            <a:avLst/>
          </a:prstGeom>
        </p:spPr>
      </p:pic>
    </p:spTree>
    <p:extLst>
      <p:ext uri="{BB962C8B-B14F-4D97-AF65-F5344CB8AC3E}">
        <p14:creationId xmlns:p14="http://schemas.microsoft.com/office/powerpoint/2010/main" val="110597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D2B60-D0D1-AB52-01B5-B91407843475}"/>
              </a:ext>
            </a:extLst>
          </p:cNvPr>
          <p:cNvSpPr>
            <a:spLocks noGrp="1"/>
          </p:cNvSpPr>
          <p:nvPr>
            <p:ph type="title"/>
          </p:nvPr>
        </p:nvSpPr>
        <p:spPr/>
        <p:txBody>
          <a:bodyPr/>
          <a:lstStyle/>
          <a:p>
            <a:r>
              <a:rPr kumimoji="1" lang="ja-JP" altLang="en-US"/>
              <a:t>コマンド</a:t>
            </a:r>
            <a:r>
              <a:rPr kumimoji="1" lang="en-US" altLang="ja-JP" dirty="0" err="1"/>
              <a:t>primefind</a:t>
            </a:r>
            <a:r>
              <a:rPr kumimoji="1" lang="ja-JP" altLang="en-US"/>
              <a:t>に関して</a:t>
            </a:r>
          </a:p>
        </p:txBody>
      </p:sp>
      <p:sp>
        <p:nvSpPr>
          <p:cNvPr id="3" name="コンテンツ プレースホルダー 2">
            <a:extLst>
              <a:ext uri="{FF2B5EF4-FFF2-40B4-BE49-F238E27FC236}">
                <a16:creationId xmlns:a16="http://schemas.microsoft.com/office/drawing/2014/main" id="{23239D6D-F913-AD1C-75A2-71B507936AD2}"/>
              </a:ext>
            </a:extLst>
          </p:cNvPr>
          <p:cNvSpPr>
            <a:spLocks noGrp="1"/>
          </p:cNvSpPr>
          <p:nvPr>
            <p:ph idx="1"/>
          </p:nvPr>
        </p:nvSpPr>
        <p:spPr/>
        <p:txBody>
          <a:bodyPr>
            <a:normAutofit/>
          </a:bodyPr>
          <a:lstStyle/>
          <a:p>
            <a:pPr marL="514350" indent="-514350">
              <a:buFont typeface="+mj-lt"/>
              <a:buAutoNum type="arabicPeriod"/>
            </a:pPr>
            <a:r>
              <a:rPr lang="ja-JP" altLang="en-US"/>
              <a:t>入力の各行の最初の数値を読み取る。</a:t>
            </a:r>
            <a:endParaRPr lang="en-US" altLang="ja-JP" dirty="0"/>
          </a:p>
          <a:p>
            <a:pPr marL="514350" indent="-514350">
              <a:buFont typeface="+mj-lt"/>
              <a:buAutoNum type="arabicPeriod"/>
            </a:pPr>
            <a:r>
              <a:rPr kumimoji="1" lang="ja-JP" altLang="en-US"/>
              <a:t>逐次、入力の各行を読む段階で読み取った数値が、既に読み取った数値の倍数かどうかを判定。そうであれば出力しないし、そうで無ければ、入力行をそのまま出力する。</a:t>
            </a:r>
            <a:endParaRPr lang="en-US" altLang="ja-JP" dirty="0"/>
          </a:p>
          <a:p>
            <a:pPr marL="514350" indent="-514350">
              <a:buFont typeface="+mj-lt"/>
              <a:buAutoNum type="arabicPeriod"/>
            </a:pPr>
            <a:r>
              <a:rPr lang="ja-JP" altLang="en-US"/>
              <a:t> </a:t>
            </a:r>
            <a:r>
              <a:rPr lang="en-US" altLang="ja-JP" b="1" dirty="0">
                <a:solidFill>
                  <a:srgbClr val="0432FF"/>
                </a:solidFill>
              </a:rPr>
              <a:t>seq 2,100 | </a:t>
            </a:r>
            <a:r>
              <a:rPr lang="en-US" altLang="ja-JP" b="1" dirty="0" err="1">
                <a:solidFill>
                  <a:srgbClr val="0432FF"/>
                </a:solidFill>
              </a:rPr>
              <a:t>primefind</a:t>
            </a:r>
            <a:r>
              <a:rPr lang="en-US" altLang="ja-JP" dirty="0"/>
              <a:t> </a:t>
            </a:r>
            <a:r>
              <a:rPr lang="ja-JP" altLang="en-US"/>
              <a:t>とすると</a:t>
            </a:r>
            <a:r>
              <a:rPr lang="en-US" altLang="ja-JP" dirty="0"/>
              <a:t>100</a:t>
            </a:r>
            <a:r>
              <a:rPr lang="ja-JP" altLang="en-US"/>
              <a:t>以下の素数。</a:t>
            </a:r>
            <a:endParaRPr lang="en-US" altLang="ja-JP" dirty="0"/>
          </a:p>
          <a:p>
            <a:pPr marL="514350" indent="-514350">
              <a:buFont typeface="+mj-lt"/>
              <a:buAutoNum type="arabicPeriod"/>
            </a:pPr>
            <a:r>
              <a:rPr kumimoji="1" lang="ja-JP" altLang="en-US"/>
              <a:t>このことにより、</a:t>
            </a:r>
            <a:r>
              <a:rPr kumimoji="1" lang="en-US" altLang="ja-JP" dirty="0" err="1"/>
              <a:t>denomfind</a:t>
            </a:r>
            <a:r>
              <a:rPr kumimoji="1" lang="ja-JP" altLang="en-US"/>
              <a:t>で算出した分母の候補について、既に候補となった値の倍数が、全て出力される冗長さを抑制できる。</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3DA0674-4382-0C33-6813-88AE80D04DFE}"/>
              </a:ext>
            </a:extLst>
          </p:cNvPr>
          <p:cNvSpPr>
            <a:spLocks noGrp="1"/>
          </p:cNvSpPr>
          <p:nvPr>
            <p:ph type="sldNum" sz="quarter" idx="12"/>
          </p:nvPr>
        </p:nvSpPr>
        <p:spPr/>
        <p:txBody>
          <a:bodyPr/>
          <a:lstStyle/>
          <a:p>
            <a:fld id="{0678362A-B3DF-6942-9885-885DCC433666}" type="slidenum">
              <a:rPr kumimoji="1" lang="ja-JP" altLang="en-US" smtClean="0"/>
              <a:t>29</a:t>
            </a:fld>
            <a:endParaRPr kumimoji="1" lang="ja-JP" altLang="en-US"/>
          </a:p>
        </p:txBody>
      </p:sp>
    </p:spTree>
    <p:extLst>
      <p:ext uri="{BB962C8B-B14F-4D97-AF65-F5344CB8AC3E}">
        <p14:creationId xmlns:p14="http://schemas.microsoft.com/office/powerpoint/2010/main" val="420703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C5B35-477C-EA49-C9F2-F0BF9DC0EEC3}"/>
              </a:ext>
            </a:extLst>
          </p:cNvPr>
          <p:cNvSpPr>
            <a:spLocks noGrp="1"/>
          </p:cNvSpPr>
          <p:nvPr>
            <p:ph type="title"/>
          </p:nvPr>
        </p:nvSpPr>
        <p:spPr>
          <a:xfrm>
            <a:off x="628650" y="365127"/>
            <a:ext cx="7886700" cy="622846"/>
          </a:xfrm>
        </p:spPr>
        <p:txBody>
          <a:bodyPr>
            <a:normAutofit fontScale="90000"/>
          </a:bodyPr>
          <a:lstStyle/>
          <a:p>
            <a:r>
              <a:rPr kumimoji="1" lang="ja-JP" altLang="en-US" b="1"/>
              <a:t>素朴な疑問</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8CB680C1-A8DE-F74F-3FA9-5871B9209F83}"/>
              </a:ext>
            </a:extLst>
          </p:cNvPr>
          <p:cNvSpPr>
            <a:spLocks noGrp="1"/>
          </p:cNvSpPr>
          <p:nvPr>
            <p:ph idx="1"/>
          </p:nvPr>
        </p:nvSpPr>
        <p:spPr>
          <a:xfrm>
            <a:off x="628650" y="5652541"/>
            <a:ext cx="7886700" cy="1068935"/>
          </a:xfrm>
        </p:spPr>
        <p:txBody>
          <a:bodyPr/>
          <a:lstStyle/>
          <a:p>
            <a:pPr marL="0" indent="0">
              <a:buNone/>
            </a:pPr>
            <a:r>
              <a:rPr kumimoji="1" lang="ja-JP" altLang="en-US"/>
              <a:t>上記の割合は正しく記載されているか</a:t>
            </a:r>
            <a:r>
              <a:rPr kumimoji="1" lang="en-US" altLang="ja-JP" dirty="0"/>
              <a:t>? </a:t>
            </a:r>
          </a:p>
          <a:p>
            <a:pPr marL="0" indent="0">
              <a:buNone/>
            </a:pPr>
            <a:r>
              <a:rPr kumimoji="1" lang="ja-JP" altLang="en-US"/>
              <a:t>間違いがあるとしたら、ありうる理由は</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5637A7BD-4A84-75D0-2829-D095E8447E08}"/>
              </a:ext>
            </a:extLst>
          </p:cNvPr>
          <p:cNvSpPr>
            <a:spLocks noGrp="1"/>
          </p:cNvSpPr>
          <p:nvPr>
            <p:ph type="sldNum" sz="quarter" idx="12"/>
          </p:nvPr>
        </p:nvSpPr>
        <p:spPr/>
        <p:txBody>
          <a:bodyPr/>
          <a:lstStyle/>
          <a:p>
            <a:fld id="{0678362A-B3DF-6942-9885-885DCC433666}"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D0EDE43D-43F3-10D0-542D-B20BF1DEB131}"/>
              </a:ext>
            </a:extLst>
          </p:cNvPr>
          <p:cNvPicPr>
            <a:picLocks noChangeAspect="1"/>
          </p:cNvPicPr>
          <p:nvPr/>
        </p:nvPicPr>
        <p:blipFill>
          <a:blip r:embed="rId2"/>
          <a:stretch>
            <a:fillRect/>
          </a:stretch>
        </p:blipFill>
        <p:spPr>
          <a:xfrm>
            <a:off x="685800" y="1308761"/>
            <a:ext cx="7772400" cy="3151831"/>
          </a:xfrm>
          <a:prstGeom prst="rect">
            <a:avLst/>
          </a:prstGeom>
        </p:spPr>
      </p:pic>
      <p:sp>
        <p:nvSpPr>
          <p:cNvPr id="7" name="テキスト ボックス 6">
            <a:extLst>
              <a:ext uri="{FF2B5EF4-FFF2-40B4-BE49-F238E27FC236}">
                <a16:creationId xmlns:a16="http://schemas.microsoft.com/office/drawing/2014/main" id="{930671C7-6343-E3F1-8986-748D86D45EC2}"/>
              </a:ext>
            </a:extLst>
          </p:cNvPr>
          <p:cNvSpPr txBox="1"/>
          <p:nvPr/>
        </p:nvSpPr>
        <p:spPr>
          <a:xfrm>
            <a:off x="4424854" y="982695"/>
            <a:ext cx="4288221" cy="584775"/>
          </a:xfrm>
          <a:prstGeom prst="rect">
            <a:avLst/>
          </a:prstGeom>
          <a:noFill/>
        </p:spPr>
        <p:txBody>
          <a:bodyPr wrap="square">
            <a:spAutoFit/>
          </a:bodyPr>
          <a:lstStyle/>
          <a:p>
            <a:r>
              <a:rPr lang="ja-JP" altLang="en-US" sz="1600">
                <a:solidFill>
                  <a:srgbClr val="0432FF"/>
                </a:solidFill>
              </a:rPr>
              <a:t>https://www.mhlw.go.jp/content/000940528.pdf</a:t>
            </a:r>
            <a:endParaRPr lang="en-US" altLang="ja-JP" sz="1600" dirty="0">
              <a:solidFill>
                <a:srgbClr val="0432FF"/>
              </a:solidFill>
            </a:endParaRPr>
          </a:p>
          <a:p>
            <a:r>
              <a:rPr lang="ja-JP" altLang="en-US" sz="1600">
                <a:solidFill>
                  <a:srgbClr val="0432FF"/>
                </a:solidFill>
              </a:rPr>
              <a:t>東京都のワクチン接種会場で配布資料の一部</a:t>
            </a:r>
          </a:p>
        </p:txBody>
      </p:sp>
      <p:sp>
        <p:nvSpPr>
          <p:cNvPr id="9" name="テキスト ボックス 8">
            <a:extLst>
              <a:ext uri="{FF2B5EF4-FFF2-40B4-BE49-F238E27FC236}">
                <a16:creationId xmlns:a16="http://schemas.microsoft.com/office/drawing/2014/main" id="{C7B98762-1A5B-D569-70C6-E1F0ABAD8D15}"/>
              </a:ext>
            </a:extLst>
          </p:cNvPr>
          <p:cNvSpPr txBox="1"/>
          <p:nvPr/>
        </p:nvSpPr>
        <p:spPr>
          <a:xfrm>
            <a:off x="5278163" y="4634166"/>
            <a:ext cx="3237187" cy="923330"/>
          </a:xfrm>
          <a:prstGeom prst="rect">
            <a:avLst/>
          </a:prstGeom>
          <a:noFill/>
        </p:spPr>
        <p:txBody>
          <a:bodyPr wrap="square" rtlCol="0">
            <a:spAutoFit/>
          </a:bodyPr>
          <a:lstStyle/>
          <a:p>
            <a:r>
              <a:rPr kumimoji="1" lang="ja-JP" altLang="en-US" b="1"/>
              <a:t>数値が</a:t>
            </a:r>
            <a:r>
              <a:rPr kumimoji="1" lang="en-US" altLang="ja-JP" b="1" dirty="0"/>
              <a:t>10</a:t>
            </a:r>
            <a:r>
              <a:rPr kumimoji="1" lang="ja-JP" altLang="en-US" b="1"/>
              <a:t>個程度以上あれば、</a:t>
            </a:r>
            <a:endParaRPr kumimoji="1" lang="en-US" altLang="ja-JP" b="1" dirty="0"/>
          </a:p>
          <a:p>
            <a:r>
              <a:rPr kumimoji="1" lang="ja-JP" altLang="en-US" b="1"/>
              <a:t>確認作業は容易ではなく、</a:t>
            </a:r>
            <a:endParaRPr kumimoji="1" lang="en-US" altLang="ja-JP" b="1" dirty="0"/>
          </a:p>
          <a:p>
            <a:r>
              <a:rPr kumimoji="1" lang="ja-JP" altLang="en-US" b="1"/>
              <a:t>よく記載ミスは発生する。</a:t>
            </a:r>
            <a:endParaRPr kumimoji="1" lang="en-US" altLang="ja-JP" b="1" dirty="0"/>
          </a:p>
        </p:txBody>
      </p:sp>
      <p:sp>
        <p:nvSpPr>
          <p:cNvPr id="10" name="雲形吹き出し 9">
            <a:extLst>
              <a:ext uri="{FF2B5EF4-FFF2-40B4-BE49-F238E27FC236}">
                <a16:creationId xmlns:a16="http://schemas.microsoft.com/office/drawing/2014/main" id="{08F9C086-FB7A-CC0B-C169-856D1F588BB3}"/>
              </a:ext>
            </a:extLst>
          </p:cNvPr>
          <p:cNvSpPr/>
          <p:nvPr/>
        </p:nvSpPr>
        <p:spPr>
          <a:xfrm>
            <a:off x="4897821" y="4492122"/>
            <a:ext cx="3815254" cy="1160419"/>
          </a:xfrm>
          <a:prstGeom prst="cloudCallout">
            <a:avLst>
              <a:gd name="adj1" fmla="val -41218"/>
              <a:gd name="adj2" fmla="val -1857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955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en-US" altLang="ja-JP" dirty="0" err="1"/>
              <a:t>denomfind</a:t>
            </a:r>
            <a:r>
              <a:rPr kumimoji="1" lang="ja-JP" altLang="en-US"/>
              <a:t>の作成時の難点</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165977" y="1082569"/>
            <a:ext cx="8860220" cy="4873680"/>
          </a:xfrm>
        </p:spPr>
        <p:txBody>
          <a:bodyPr/>
          <a:lstStyle/>
          <a:p>
            <a:pPr marL="514350" indent="-514350">
              <a:buFont typeface="+mj-lt"/>
              <a:buAutoNum type="arabicPeriod"/>
            </a:pPr>
            <a:r>
              <a:rPr kumimoji="1" lang="ja-JP" altLang="en-US"/>
              <a:t>多数の試行錯誤</a:t>
            </a:r>
            <a:r>
              <a:rPr kumimoji="1" lang="en-US" altLang="ja-JP" dirty="0"/>
              <a:t>: </a:t>
            </a:r>
            <a:r>
              <a:rPr kumimoji="1" lang="ja-JP" altLang="en-US"/>
              <a:t>出力の形式とオプションの設計</a:t>
            </a:r>
            <a:endParaRPr kumimoji="1" lang="en-US" altLang="ja-JP" dirty="0"/>
          </a:p>
          <a:p>
            <a:pPr marL="514350" indent="-514350">
              <a:buFont typeface="+mj-lt"/>
              <a:buAutoNum type="arabicPeriod"/>
            </a:pPr>
            <a:r>
              <a:rPr lang="ja-JP" altLang="en-US"/>
              <a:t>重大なバグを見つけた </a:t>
            </a:r>
            <a:r>
              <a:rPr lang="en-US" altLang="ja-JP" dirty="0"/>
              <a:t>: </a:t>
            </a:r>
          </a:p>
          <a:p>
            <a:pPr marL="971550" lvl="1" indent="-514350">
              <a:buFont typeface="+mj-lt"/>
              <a:buAutoNum type="arabicPeriod"/>
            </a:pPr>
            <a:r>
              <a:rPr lang="en-US" altLang="ja-JP" dirty="0"/>
              <a:t>10%</a:t>
            </a:r>
            <a:r>
              <a:rPr lang="ja-JP" altLang="en-US"/>
              <a:t>の指定を、近似値</a:t>
            </a:r>
            <a:r>
              <a:rPr lang="en-US" altLang="ja-JP" dirty="0"/>
              <a:t>0.1</a:t>
            </a:r>
            <a:r>
              <a:rPr lang="ja-JP" altLang="en-US"/>
              <a:t>と見なし</a:t>
            </a:r>
            <a:r>
              <a:rPr lang="en-US" altLang="ja-JP" dirty="0"/>
              <a:t>0.05</a:t>
            </a:r>
            <a:r>
              <a:rPr lang="ja-JP" altLang="en-US"/>
              <a:t>超</a:t>
            </a:r>
            <a:r>
              <a:rPr lang="en-US" altLang="ja-JP" dirty="0"/>
              <a:t>0.15</a:t>
            </a:r>
            <a:r>
              <a:rPr lang="ja-JP" altLang="en-US"/>
              <a:t>以下と解釈。</a:t>
            </a:r>
            <a:endParaRPr lang="en-US" altLang="ja-JP" dirty="0"/>
          </a:p>
          <a:p>
            <a:pPr marL="971550" lvl="1" indent="-514350">
              <a:buFont typeface="+mj-lt"/>
              <a:buAutoNum type="arabicPeriod"/>
            </a:pPr>
            <a:r>
              <a:rPr lang="en-US" altLang="ja-JP" dirty="0"/>
              <a:t>1.0%</a:t>
            </a:r>
            <a:r>
              <a:rPr lang="ja-JP" altLang="en-US"/>
              <a:t>の指定を</a:t>
            </a:r>
            <a:r>
              <a:rPr lang="en-US" altLang="ja-JP" dirty="0"/>
              <a:t> 1%</a:t>
            </a:r>
            <a:r>
              <a:rPr lang="ja-JP" altLang="en-US"/>
              <a:t>と解釈して区間が</a:t>
            </a:r>
            <a:r>
              <a:rPr lang="en-US" altLang="ja-JP" dirty="0"/>
              <a:t>10</a:t>
            </a:r>
            <a:r>
              <a:rPr lang="ja-JP" altLang="en-US"/>
              <a:t>倍にしてしまう。</a:t>
            </a:r>
            <a:endParaRPr lang="en-US" altLang="ja-JP" dirty="0"/>
          </a:p>
          <a:p>
            <a:pPr lvl="1"/>
            <a:r>
              <a:rPr lang="en-US" altLang="ja-JP" dirty="0"/>
              <a:t>2008</a:t>
            </a:r>
            <a:r>
              <a:rPr lang="ja-JP" altLang="en-US"/>
              <a:t>年頃に初めて</a:t>
            </a:r>
            <a:r>
              <a:rPr lang="en-US" altLang="ja-JP" dirty="0"/>
              <a:t>Ruby</a:t>
            </a:r>
            <a:r>
              <a:rPr lang="ja-JP" altLang="en-US"/>
              <a:t>で作ったので慣れていたと思ったが、</a:t>
            </a:r>
            <a:r>
              <a:rPr lang="en-US" altLang="ja-JP" dirty="0"/>
              <a:t>2018</a:t>
            </a:r>
            <a:r>
              <a:rPr lang="ja-JP" altLang="en-US"/>
              <a:t>年に作った</a:t>
            </a:r>
            <a:r>
              <a:rPr lang="en-US" altLang="ja-JP" dirty="0"/>
              <a:t>Perl</a:t>
            </a:r>
            <a:r>
              <a:rPr lang="ja-JP" altLang="en-US"/>
              <a:t>のプログラムにあった。</a:t>
            </a:r>
            <a:endParaRPr lang="en-US" altLang="ja-JP" dirty="0"/>
          </a:p>
          <a:p>
            <a:pPr marL="514350" indent="-514350">
              <a:buFont typeface="+mj-lt"/>
              <a:buAutoNum type="arabicPeriod"/>
            </a:pPr>
            <a:r>
              <a:rPr lang="ja-JP" altLang="en-US" sz="2400"/>
              <a:t>作り込むべき機能が、今後使っているとまだ見つかりそう。</a:t>
            </a:r>
            <a:endParaRPr lang="en-US" altLang="ja-JP" sz="2400" dirty="0"/>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7212" y="4109477"/>
            <a:ext cx="3532722" cy="2338662"/>
          </a:xfrm>
          <a:prstGeom prst="rect">
            <a:avLst/>
          </a:prstGeom>
          <a:effectLst>
            <a:softEdge rad="73705"/>
          </a:effectLst>
        </p:spPr>
      </p:pic>
    </p:spTree>
    <p:extLst>
      <p:ext uri="{BB962C8B-B14F-4D97-AF65-F5344CB8AC3E}">
        <p14:creationId xmlns:p14="http://schemas.microsoft.com/office/powerpoint/2010/main" val="242349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4211F-9FDF-1829-CA26-A748DBE80E7D}"/>
              </a:ext>
            </a:extLst>
          </p:cNvPr>
          <p:cNvSpPr>
            <a:spLocks noGrp="1"/>
          </p:cNvSpPr>
          <p:nvPr>
            <p:ph type="title"/>
          </p:nvPr>
        </p:nvSpPr>
        <p:spPr/>
        <p:txBody>
          <a:bodyPr/>
          <a:lstStyle/>
          <a:p>
            <a:r>
              <a:rPr kumimoji="1" lang="ja-JP" altLang="en-US"/>
              <a:t>他のプログラムに関して</a:t>
            </a:r>
          </a:p>
        </p:txBody>
      </p:sp>
      <p:sp>
        <p:nvSpPr>
          <p:cNvPr id="3" name="コンテンツ プレースホルダー 2">
            <a:extLst>
              <a:ext uri="{FF2B5EF4-FFF2-40B4-BE49-F238E27FC236}">
                <a16:creationId xmlns:a16="http://schemas.microsoft.com/office/drawing/2014/main" id="{4637CBA3-9AA0-F200-E1F4-455697327366}"/>
              </a:ext>
            </a:extLst>
          </p:cNvPr>
          <p:cNvSpPr>
            <a:spLocks noGrp="1"/>
          </p:cNvSpPr>
          <p:nvPr>
            <p:ph idx="1"/>
          </p:nvPr>
        </p:nvSpPr>
        <p:spPr/>
        <p:txBody>
          <a:bodyPr/>
          <a:lstStyle/>
          <a:p>
            <a:r>
              <a:rPr kumimoji="1" lang="en-US" altLang="ja-JP" dirty="0"/>
              <a:t>2008</a:t>
            </a:r>
            <a:r>
              <a:rPr kumimoji="1" lang="ja-JP" altLang="en-US"/>
              <a:t>年頃に</a:t>
            </a:r>
            <a:r>
              <a:rPr lang="ja-JP" altLang="en-US"/>
              <a:t>一度</a:t>
            </a:r>
            <a:r>
              <a:rPr kumimoji="1" lang="en-US" altLang="ja-JP" dirty="0"/>
              <a:t>Ruby</a:t>
            </a:r>
            <a:r>
              <a:rPr kumimoji="1" lang="ja-JP" altLang="en-US"/>
              <a:t>で作った。</a:t>
            </a:r>
            <a:endParaRPr kumimoji="1" lang="en-US" altLang="ja-JP" dirty="0"/>
          </a:p>
          <a:p>
            <a:r>
              <a:rPr lang="en-US" altLang="ja-JP" dirty="0" err="1"/>
              <a:t>primefind</a:t>
            </a:r>
            <a:r>
              <a:rPr lang="ja-JP" altLang="en-US"/>
              <a:t>は</a:t>
            </a:r>
            <a:r>
              <a:rPr lang="en-US" altLang="ja-JP" dirty="0" err="1"/>
              <a:t>denomfind</a:t>
            </a:r>
            <a:r>
              <a:rPr lang="ja-JP" altLang="en-US"/>
              <a:t>と共に</a:t>
            </a:r>
            <a:r>
              <a:rPr lang="en-US" altLang="ja-JP" dirty="0"/>
              <a:t>App::</a:t>
            </a:r>
            <a:r>
              <a:rPr lang="en-US" altLang="ja-JP" dirty="0" err="1"/>
              <a:t>denomfind</a:t>
            </a:r>
            <a:r>
              <a:rPr lang="ja-JP" altLang="en-US"/>
              <a:t>に同梱。</a:t>
            </a:r>
            <a:endParaRPr lang="en-US" altLang="ja-JP" dirty="0"/>
          </a:p>
          <a:p>
            <a:r>
              <a:rPr lang="en-US" altLang="ja-JP" dirty="0"/>
              <a:t>App::</a:t>
            </a:r>
            <a:r>
              <a:rPr lang="en-US" altLang="ja-JP" dirty="0" err="1"/>
              <a:t>colorplus</a:t>
            </a:r>
            <a:r>
              <a:rPr lang="en-US" altLang="ja-JP" dirty="0"/>
              <a:t> </a:t>
            </a:r>
            <a:r>
              <a:rPr lang="ja-JP" altLang="en-US"/>
              <a:t>の</a:t>
            </a:r>
            <a:r>
              <a:rPr lang="en-US" altLang="ja-JP" dirty="0" err="1"/>
              <a:t>colorplus</a:t>
            </a:r>
            <a:r>
              <a:rPr lang="en-US" altLang="ja-JP" dirty="0"/>
              <a:t> </a:t>
            </a:r>
            <a:r>
              <a:rPr lang="ja-JP" altLang="en-US"/>
              <a:t>で </a:t>
            </a:r>
            <a:r>
              <a:rPr lang="en-US" altLang="ja-JP" dirty="0" err="1"/>
              <a:t>colorplus</a:t>
            </a:r>
            <a:r>
              <a:rPr lang="en-US" altLang="ja-JP" dirty="0"/>
              <a:t> -0</a:t>
            </a:r>
            <a:r>
              <a:rPr lang="ja-JP" altLang="en-US"/>
              <a:t>により着色を消すことができる。</a:t>
            </a:r>
            <a:endParaRPr lang="en-US" altLang="ja-JP" dirty="0"/>
          </a:p>
          <a:p>
            <a:r>
              <a:rPr lang="en-US" altLang="ja-JP" dirty="0"/>
              <a:t>App::</a:t>
            </a:r>
            <a:r>
              <a:rPr lang="en-US" altLang="ja-JP" dirty="0" err="1"/>
              <a:t>expandtab</a:t>
            </a:r>
            <a:r>
              <a:rPr lang="ja-JP" altLang="en-US"/>
              <a:t> の</a:t>
            </a:r>
            <a:r>
              <a:rPr lang="en-US" altLang="ja-JP" dirty="0" err="1"/>
              <a:t>expandtab</a:t>
            </a:r>
            <a:r>
              <a:rPr lang="ja-JP" altLang="en-US"/>
              <a:t> でタブ文字の縦揃えが出来る。</a:t>
            </a:r>
            <a:endParaRPr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0A78189-69E2-F36C-5E7A-068D68B4C23F}"/>
              </a:ext>
            </a:extLst>
          </p:cNvPr>
          <p:cNvSpPr>
            <a:spLocks noGrp="1"/>
          </p:cNvSpPr>
          <p:nvPr>
            <p:ph type="sldNum" sz="quarter" idx="12"/>
          </p:nvPr>
        </p:nvSpPr>
        <p:spPr/>
        <p:txBody>
          <a:bodyPr/>
          <a:lstStyle/>
          <a:p>
            <a:fld id="{0678362A-B3DF-6942-9885-885DCC433666}" type="slidenum">
              <a:rPr kumimoji="1" lang="ja-JP" altLang="en-US" smtClean="0"/>
              <a:t>31</a:t>
            </a:fld>
            <a:endParaRPr kumimoji="1" lang="ja-JP" altLang="en-US"/>
          </a:p>
        </p:txBody>
      </p:sp>
    </p:spTree>
    <p:extLst>
      <p:ext uri="{BB962C8B-B14F-4D97-AF65-F5344CB8AC3E}">
        <p14:creationId xmlns:p14="http://schemas.microsoft.com/office/powerpoint/2010/main" val="464745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3</a:t>
            </a:r>
            <a:r>
              <a:rPr kumimoji="1" lang="ja-JP" altLang="en-US" sz="2400" b="1"/>
              <a:t>桁の割合近似値が</a:t>
            </a:r>
            <a:r>
              <a:rPr kumimoji="1" lang="en-US" altLang="ja-JP" sz="2400" b="1"/>
              <a:t> k </a:t>
            </a:r>
            <a:r>
              <a:rPr kumimoji="1" lang="ja-JP" altLang="en-US" sz="2400" b="1"/>
              <a:t>個あれば</a:t>
            </a:r>
            <a:br>
              <a:rPr kumimoji="1" lang="en-US" altLang="ja-JP" sz="2400" b="1" dirty="0"/>
            </a:br>
            <a:r>
              <a:rPr kumimoji="1" lang="ja-JP" altLang="en-US" sz="2400" b="1"/>
              <a:t>共通分母の推定が分母候補の最小値として求まる確率</a:t>
            </a:r>
            <a:br>
              <a:rPr kumimoji="1" lang="en-US" altLang="ja-JP" sz="2400" b="1" dirty="0"/>
            </a:br>
            <a:r>
              <a:rPr lang="ja-JP" altLang="en-US" sz="2400" b="1"/>
              <a:t>についての考察</a:t>
            </a:r>
            <a:endParaRPr kumimoji="1" lang="ja-JP" altLang="en-US" sz="2400" b="1"/>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32</a:t>
            </a:fld>
            <a:endParaRPr kumimoji="1" lang="ja-JP" altLang="en-US"/>
          </a:p>
        </p:txBody>
      </p:sp>
      <p:pic>
        <p:nvPicPr>
          <p:cNvPr id="5" name="図 4">
            <a:extLst>
              <a:ext uri="{FF2B5EF4-FFF2-40B4-BE49-F238E27FC236}">
                <a16:creationId xmlns:a16="http://schemas.microsoft.com/office/drawing/2014/main" id="{5AC56EA5-23EF-2B6C-2C90-073734936C41}"/>
              </a:ext>
            </a:extLst>
          </p:cNvPr>
          <p:cNvPicPr>
            <a:picLocks noChangeAspect="1"/>
          </p:cNvPicPr>
          <p:nvPr/>
        </p:nvPicPr>
        <p:blipFill>
          <a:blip r:embed="rId2"/>
          <a:stretch>
            <a:fillRect/>
          </a:stretch>
        </p:blipFill>
        <p:spPr>
          <a:xfrm>
            <a:off x="1122676" y="1130980"/>
            <a:ext cx="6535789" cy="5075239"/>
          </a:xfrm>
          <a:prstGeom prst="rect">
            <a:avLst/>
          </a:prstGeom>
        </p:spPr>
      </p:pic>
      <p:pic>
        <p:nvPicPr>
          <p:cNvPr id="8" name="図 7">
            <a:extLst>
              <a:ext uri="{FF2B5EF4-FFF2-40B4-BE49-F238E27FC236}">
                <a16:creationId xmlns:a16="http://schemas.microsoft.com/office/drawing/2014/main" id="{F2CF3EA6-6C55-C485-CACD-783A6C4C25F4}"/>
              </a:ext>
            </a:extLst>
          </p:cNvPr>
          <p:cNvPicPr>
            <a:picLocks/>
          </p:cNvPicPr>
          <p:nvPr/>
        </p:nvPicPr>
        <p:blipFill>
          <a:blip r:embed="rId3"/>
          <a:stretch>
            <a:fillRect/>
          </a:stretch>
        </p:blipFill>
        <p:spPr>
          <a:xfrm>
            <a:off x="277251" y="6280448"/>
            <a:ext cx="2263569" cy="406104"/>
          </a:xfrm>
          <a:prstGeom prst="rect">
            <a:avLst/>
          </a:prstGeom>
        </p:spPr>
      </p:pic>
      <p:sp>
        <p:nvSpPr>
          <p:cNvPr id="9" name="テキスト ボックス 8">
            <a:extLst>
              <a:ext uri="{FF2B5EF4-FFF2-40B4-BE49-F238E27FC236}">
                <a16:creationId xmlns:a16="http://schemas.microsoft.com/office/drawing/2014/main" id="{4F5B3C7E-D3BD-CC7E-3AD3-FF141E47D857}"/>
              </a:ext>
            </a:extLst>
          </p:cNvPr>
          <p:cNvSpPr txBox="1"/>
          <p:nvPr/>
        </p:nvSpPr>
        <p:spPr>
          <a:xfrm>
            <a:off x="2794000" y="6280448"/>
            <a:ext cx="5602514" cy="369332"/>
          </a:xfrm>
          <a:prstGeom prst="rect">
            <a:avLst/>
          </a:prstGeom>
          <a:noFill/>
        </p:spPr>
        <p:txBody>
          <a:bodyPr wrap="square" rtlCol="0">
            <a:spAutoFit/>
          </a:bodyPr>
          <a:lstStyle/>
          <a:p>
            <a:r>
              <a:rPr kumimoji="1" lang="en-US" altLang="ja-JP" dirty="0"/>
              <a:t>k=1,2,3,4,5,..,18,19,20,  30,40,..100 </a:t>
            </a:r>
            <a:r>
              <a:rPr kumimoji="1" lang="ja-JP" altLang="en-US"/>
              <a:t>をプロット。</a:t>
            </a:r>
          </a:p>
        </p:txBody>
      </p:sp>
    </p:spTree>
    <p:extLst>
      <p:ext uri="{BB962C8B-B14F-4D97-AF65-F5344CB8AC3E}">
        <p14:creationId xmlns:p14="http://schemas.microsoft.com/office/powerpoint/2010/main" val="1056707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F1CE33-1139-7459-0FF8-C07E841A1110}"/>
              </a:ext>
            </a:extLst>
          </p:cNvPr>
          <p:cNvSpPr>
            <a:spLocks noGrp="1"/>
          </p:cNvSpPr>
          <p:nvPr>
            <p:ph type="title"/>
          </p:nvPr>
        </p:nvSpPr>
        <p:spPr>
          <a:xfrm>
            <a:off x="513036" y="406400"/>
            <a:ext cx="7886700" cy="549274"/>
          </a:xfrm>
        </p:spPr>
        <p:txBody>
          <a:bodyPr>
            <a:normAutofit fontScale="90000"/>
          </a:bodyPr>
          <a:lstStyle/>
          <a:p>
            <a:r>
              <a:rPr kumimoji="1" lang="ja-JP" altLang="en-US"/>
              <a:t>素朴な疑問</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37178680-E600-2A05-29F4-29DC254BAE1B}"/>
              </a:ext>
            </a:extLst>
          </p:cNvPr>
          <p:cNvSpPr>
            <a:spLocks noGrp="1"/>
          </p:cNvSpPr>
          <p:nvPr>
            <p:ph idx="1"/>
          </p:nvPr>
        </p:nvSpPr>
        <p:spPr>
          <a:xfrm>
            <a:off x="628650" y="5870078"/>
            <a:ext cx="7886700" cy="905968"/>
          </a:xfrm>
        </p:spPr>
        <p:txBody>
          <a:bodyPr>
            <a:normAutofit fontScale="92500" lnSpcReduction="10000"/>
          </a:bodyPr>
          <a:lstStyle/>
          <a:p>
            <a:pPr marL="0" indent="0">
              <a:buNone/>
            </a:pPr>
            <a:r>
              <a:rPr kumimoji="1" lang="ja-JP" altLang="en-US"/>
              <a:t>「有効回答人数は</a:t>
            </a:r>
            <a:r>
              <a:rPr kumimoji="1" lang="en-US" altLang="ja-JP" dirty="0"/>
              <a:t>726</a:t>
            </a:r>
            <a:r>
              <a:rPr kumimoji="1" lang="ja-JP" altLang="en-US"/>
              <a:t>人」というヒントあり。</a:t>
            </a:r>
            <a:endParaRPr kumimoji="1" lang="en-US" altLang="ja-JP" dirty="0"/>
          </a:p>
          <a:p>
            <a:pPr marL="0" indent="0">
              <a:buNone/>
            </a:pPr>
            <a:r>
              <a:rPr lang="ja-JP" altLang="en-US"/>
              <a:t>小学生、中学生、男子、女子のそれぞれの人数は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01A42B42-1600-F6A0-4BE5-93DC669D62D2}"/>
              </a:ext>
            </a:extLst>
          </p:cNvPr>
          <p:cNvSpPr>
            <a:spLocks noGrp="1"/>
          </p:cNvSpPr>
          <p:nvPr>
            <p:ph type="sldNum" sz="quarter" idx="12"/>
          </p:nvPr>
        </p:nvSpPr>
        <p:spPr/>
        <p:txBody>
          <a:bodyPr/>
          <a:lstStyle/>
          <a:p>
            <a:fld id="{0678362A-B3DF-6942-9885-885DCC433666}" type="slidenum">
              <a:rPr kumimoji="1" lang="ja-JP" altLang="en-US" smtClean="0"/>
              <a:t>4</a:t>
            </a:fld>
            <a:endParaRPr kumimoji="1" lang="ja-JP" altLang="en-US"/>
          </a:p>
        </p:txBody>
      </p:sp>
      <p:pic>
        <p:nvPicPr>
          <p:cNvPr id="1026" name="Picture 2" descr="複数回答　有効回答726人">
            <a:extLst>
              <a:ext uri="{FF2B5EF4-FFF2-40B4-BE49-F238E27FC236}">
                <a16:creationId xmlns:a16="http://schemas.microsoft.com/office/drawing/2014/main" id="{2F75C6DD-E14F-7848-FBBA-E3FCF740D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51" y="1135062"/>
            <a:ext cx="7356298" cy="38390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05B9CBE-B838-76EF-4232-0605018C15FE}"/>
              </a:ext>
            </a:extLst>
          </p:cNvPr>
          <p:cNvSpPr txBox="1"/>
          <p:nvPr/>
        </p:nvSpPr>
        <p:spPr>
          <a:xfrm>
            <a:off x="4340772" y="419427"/>
            <a:ext cx="4666594" cy="523220"/>
          </a:xfrm>
          <a:prstGeom prst="rect">
            <a:avLst/>
          </a:prstGeom>
          <a:noFill/>
        </p:spPr>
        <p:txBody>
          <a:bodyPr wrap="square">
            <a:spAutoFit/>
          </a:bodyPr>
          <a:lstStyle/>
          <a:p>
            <a:r>
              <a:rPr lang="en-US" altLang="ja-JP" sz="1400" dirty="0">
                <a:solidFill>
                  <a:srgbClr val="0432FF"/>
                </a:solidFill>
              </a:rPr>
              <a:t>https://</a:t>
            </a:r>
            <a:r>
              <a:rPr lang="en-US" altLang="ja-JP" sz="1400" dirty="0" err="1">
                <a:solidFill>
                  <a:srgbClr val="0432FF"/>
                </a:solidFill>
              </a:rPr>
              <a:t>nlab.itmedia.co.jp</a:t>
            </a:r>
            <a:r>
              <a:rPr lang="en-US" altLang="ja-JP" sz="1400" dirty="0">
                <a:solidFill>
                  <a:srgbClr val="0432FF"/>
                </a:solidFill>
              </a:rPr>
              <a:t>/</a:t>
            </a:r>
            <a:r>
              <a:rPr lang="en-US" altLang="ja-JP" sz="1400" dirty="0" err="1">
                <a:solidFill>
                  <a:srgbClr val="0432FF"/>
                </a:solidFill>
              </a:rPr>
              <a:t>nl</a:t>
            </a:r>
            <a:r>
              <a:rPr lang="en-US" altLang="ja-JP" sz="1400" dirty="0">
                <a:solidFill>
                  <a:srgbClr val="0432FF"/>
                </a:solidFill>
              </a:rPr>
              <a:t>/articles/1812/12/news047.html </a:t>
            </a:r>
            <a:r>
              <a:rPr lang="ja-JP" altLang="en-US" sz="1400">
                <a:solidFill>
                  <a:srgbClr val="0432FF"/>
                </a:solidFill>
              </a:rPr>
              <a:t>バンダイのお年玉についての記事</a:t>
            </a:r>
            <a:r>
              <a:rPr lang="en-US" altLang="ja-JP" sz="1400" dirty="0">
                <a:solidFill>
                  <a:srgbClr val="0432FF"/>
                </a:solidFill>
              </a:rPr>
              <a:t>(2018</a:t>
            </a:r>
            <a:r>
              <a:rPr lang="ja-JP" altLang="en-US" sz="1400">
                <a:solidFill>
                  <a:srgbClr val="0432FF"/>
                </a:solidFill>
              </a:rPr>
              <a:t>年</a:t>
            </a:r>
            <a:r>
              <a:rPr lang="en-US" altLang="ja-JP" sz="1400" dirty="0">
                <a:solidFill>
                  <a:srgbClr val="0432FF"/>
                </a:solidFill>
              </a:rPr>
              <a:t>)</a:t>
            </a:r>
            <a:endParaRPr lang="ja-JP" altLang="en-US" sz="1400">
              <a:solidFill>
                <a:srgbClr val="0432FF"/>
              </a:solidFill>
            </a:endParaRPr>
          </a:p>
        </p:txBody>
      </p:sp>
      <p:pic>
        <p:nvPicPr>
          <p:cNvPr id="8" name="図 7">
            <a:extLst>
              <a:ext uri="{FF2B5EF4-FFF2-40B4-BE49-F238E27FC236}">
                <a16:creationId xmlns:a16="http://schemas.microsoft.com/office/drawing/2014/main" id="{A3067F8F-5F4C-339C-FA22-9AB5E5E687A5}"/>
              </a:ext>
            </a:extLst>
          </p:cNvPr>
          <p:cNvPicPr>
            <a:picLocks noChangeAspect="1"/>
          </p:cNvPicPr>
          <p:nvPr/>
        </p:nvPicPr>
        <p:blipFill>
          <a:blip r:embed="rId3"/>
          <a:stretch>
            <a:fillRect/>
          </a:stretch>
        </p:blipFill>
        <p:spPr>
          <a:xfrm>
            <a:off x="893851" y="4928691"/>
            <a:ext cx="2364356" cy="262073"/>
          </a:xfrm>
          <a:prstGeom prst="rect">
            <a:avLst/>
          </a:prstGeom>
        </p:spPr>
      </p:pic>
      <p:sp>
        <p:nvSpPr>
          <p:cNvPr id="10" name="雲形吹き出し 9">
            <a:extLst>
              <a:ext uri="{FF2B5EF4-FFF2-40B4-BE49-F238E27FC236}">
                <a16:creationId xmlns:a16="http://schemas.microsoft.com/office/drawing/2014/main" id="{BE658A21-33E9-1FC2-7E43-99F4AF4BBE80}"/>
              </a:ext>
            </a:extLst>
          </p:cNvPr>
          <p:cNvSpPr/>
          <p:nvPr/>
        </p:nvSpPr>
        <p:spPr>
          <a:xfrm>
            <a:off x="3258208" y="4933558"/>
            <a:ext cx="5885794" cy="905968"/>
          </a:xfrm>
          <a:prstGeom prst="cloudCallout">
            <a:avLst>
              <a:gd name="adj1" fmla="val -41218"/>
              <a:gd name="adj2" fmla="val -1857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02380A9-119E-D58F-CE5D-25044EBCDE54}"/>
              </a:ext>
            </a:extLst>
          </p:cNvPr>
          <p:cNvSpPr txBox="1"/>
          <p:nvPr/>
        </p:nvSpPr>
        <p:spPr>
          <a:xfrm>
            <a:off x="4004441" y="5056898"/>
            <a:ext cx="5002925" cy="646331"/>
          </a:xfrm>
          <a:prstGeom prst="rect">
            <a:avLst/>
          </a:prstGeom>
          <a:noFill/>
        </p:spPr>
        <p:txBody>
          <a:bodyPr wrap="square" rtlCol="0">
            <a:spAutoFit/>
          </a:bodyPr>
          <a:lstStyle/>
          <a:p>
            <a:r>
              <a:rPr kumimoji="1" lang="ja-JP" altLang="en-US" b="1"/>
              <a:t>どれかの内訳の人数が少なすぎて、その場合に信頼性の低い統計値になっていないだろうか</a:t>
            </a:r>
            <a:r>
              <a:rPr kumimoji="1" lang="en-US" altLang="ja-JP" b="1" dirty="0"/>
              <a:t>?</a:t>
            </a:r>
          </a:p>
        </p:txBody>
      </p:sp>
    </p:spTree>
    <p:extLst>
      <p:ext uri="{BB962C8B-B14F-4D97-AF65-F5344CB8AC3E}">
        <p14:creationId xmlns:p14="http://schemas.microsoft.com/office/powerpoint/2010/main" val="15751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D432D-3F73-FC60-4575-2723202011A5}"/>
              </a:ext>
            </a:extLst>
          </p:cNvPr>
          <p:cNvSpPr>
            <a:spLocks noGrp="1"/>
          </p:cNvSpPr>
          <p:nvPr>
            <p:ph type="title"/>
          </p:nvPr>
        </p:nvSpPr>
        <p:spPr>
          <a:xfrm>
            <a:off x="628650" y="365126"/>
            <a:ext cx="7886700" cy="679903"/>
          </a:xfrm>
        </p:spPr>
        <p:txBody>
          <a:bodyPr>
            <a:normAutofit fontScale="90000"/>
          </a:bodyPr>
          <a:lstStyle/>
          <a:p>
            <a:r>
              <a:rPr kumimoji="1" lang="en-US" altLang="ja-JP" dirty="0"/>
              <a:t> </a:t>
            </a:r>
            <a:r>
              <a:rPr kumimoji="1" lang="ja-JP" altLang="en-US"/>
              <a:t>別の疑問</a:t>
            </a:r>
          </a:p>
        </p:txBody>
      </p:sp>
      <p:sp>
        <p:nvSpPr>
          <p:cNvPr id="3" name="コンテンツ プレースホルダー 2">
            <a:extLst>
              <a:ext uri="{FF2B5EF4-FFF2-40B4-BE49-F238E27FC236}">
                <a16:creationId xmlns:a16="http://schemas.microsoft.com/office/drawing/2014/main" id="{4A2475DF-B783-A5BA-C73E-F69DB1C2C986}"/>
              </a:ext>
            </a:extLst>
          </p:cNvPr>
          <p:cNvSpPr>
            <a:spLocks noGrp="1"/>
          </p:cNvSpPr>
          <p:nvPr>
            <p:ph idx="1"/>
          </p:nvPr>
        </p:nvSpPr>
        <p:spPr>
          <a:xfrm>
            <a:off x="628650" y="1284516"/>
            <a:ext cx="7886700" cy="1930400"/>
          </a:xfrm>
        </p:spPr>
        <p:txBody>
          <a:bodyPr/>
          <a:lstStyle/>
          <a:p>
            <a:pPr marL="0" indent="0">
              <a:buNone/>
            </a:pPr>
            <a:r>
              <a:rPr kumimoji="1" lang="ja-JP" altLang="en-US"/>
              <a:t>複数の無理数を 共通する分母の分数で</a:t>
            </a:r>
            <a:br>
              <a:rPr kumimoji="1" lang="en-US" altLang="ja-JP" dirty="0"/>
            </a:br>
            <a:r>
              <a:rPr kumimoji="1" lang="ja-JP" altLang="en-US"/>
              <a:t>誤差をたとえば</a:t>
            </a:r>
            <a:r>
              <a:rPr kumimoji="1" lang="en-US" altLang="ja-JP" dirty="0"/>
              <a:t>0.5%</a:t>
            </a:r>
            <a:r>
              <a:rPr kumimoji="1" lang="ja-JP" altLang="en-US"/>
              <a:t>以内で近似したい。</a:t>
            </a:r>
            <a:endParaRPr kumimoji="1" lang="en-US" altLang="ja-JP" dirty="0"/>
          </a:p>
          <a:p>
            <a:r>
              <a:rPr kumimoji="1" lang="ja-JP" altLang="en-US"/>
              <a:t>例</a:t>
            </a:r>
            <a:r>
              <a:rPr kumimoji="1" lang="en-US" altLang="ja-JP" dirty="0"/>
              <a:t>: 2,3,5,7,8</a:t>
            </a:r>
            <a:r>
              <a:rPr kumimoji="1" lang="ja-JP" altLang="en-US"/>
              <a:t>の各平方根に対してどうだろうか</a:t>
            </a:r>
            <a:r>
              <a:rPr kumimoji="1" lang="en-US" altLang="ja-JP" dirty="0"/>
              <a:t>?</a:t>
            </a:r>
          </a:p>
          <a:p>
            <a:pPr marL="0" indent="0">
              <a:buNone/>
            </a:pPr>
            <a:r>
              <a:rPr kumimoji="1" lang="ja-JP" altLang="en-US"/>
              <a:t>  → 最小解は</a:t>
            </a:r>
            <a:r>
              <a:rPr kumimoji="1" lang="en-US" altLang="ja-JP" dirty="0"/>
              <a:t>60</a:t>
            </a:r>
            <a:r>
              <a:rPr kumimoji="1" lang="ja-JP" altLang="en-US"/>
              <a:t>となる。</a:t>
            </a:r>
          </a:p>
        </p:txBody>
      </p:sp>
      <p:sp>
        <p:nvSpPr>
          <p:cNvPr id="4" name="スライド番号プレースホルダー 3">
            <a:extLst>
              <a:ext uri="{FF2B5EF4-FFF2-40B4-BE49-F238E27FC236}">
                <a16:creationId xmlns:a16="http://schemas.microsoft.com/office/drawing/2014/main" id="{FF94579A-8538-4208-2F61-143E72423912}"/>
              </a:ext>
            </a:extLst>
          </p:cNvPr>
          <p:cNvSpPr>
            <a:spLocks noGrp="1"/>
          </p:cNvSpPr>
          <p:nvPr>
            <p:ph type="sldNum" sz="quarter" idx="12"/>
          </p:nvPr>
        </p:nvSpPr>
        <p:spPr/>
        <p:txBody>
          <a:bodyPr/>
          <a:lstStyle/>
          <a:p>
            <a:fld id="{0678362A-B3DF-6942-9885-885DCC433666}"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3F8D0F6A-52E4-278C-A0F6-552D5A3D28AB}"/>
              </a:ext>
            </a:extLst>
          </p:cNvPr>
          <p:cNvPicPr>
            <a:picLocks noChangeAspect="1"/>
          </p:cNvPicPr>
          <p:nvPr/>
        </p:nvPicPr>
        <p:blipFill>
          <a:blip r:embed="rId2"/>
          <a:stretch>
            <a:fillRect/>
          </a:stretch>
        </p:blipFill>
        <p:spPr>
          <a:xfrm>
            <a:off x="365446" y="3620279"/>
            <a:ext cx="8413108" cy="2178176"/>
          </a:xfrm>
          <a:prstGeom prst="rect">
            <a:avLst/>
          </a:prstGeom>
        </p:spPr>
      </p:pic>
    </p:spTree>
    <p:extLst>
      <p:ext uri="{BB962C8B-B14F-4D97-AF65-F5344CB8AC3E}">
        <p14:creationId xmlns:p14="http://schemas.microsoft.com/office/powerpoint/2010/main" val="1668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ja-JP" altLang="en-US"/>
              <a:t>引き続く疑問</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399393" y="1303283"/>
            <a:ext cx="8366235" cy="4873680"/>
          </a:xfrm>
        </p:spPr>
        <p:txBody>
          <a:bodyPr/>
          <a:lstStyle/>
          <a:p>
            <a:pPr marL="514350" indent="-514350">
              <a:buFont typeface="+mj-lt"/>
              <a:buAutoNum type="arabicPeriod"/>
            </a:pPr>
            <a:r>
              <a:rPr kumimoji="1" lang="ja-JP" altLang="en-US" b="1"/>
              <a:t>複数の割合近似値</a:t>
            </a:r>
            <a:r>
              <a:rPr kumimoji="1" lang="ja-JP" altLang="en-US"/>
              <a:t>から</a:t>
            </a:r>
            <a:r>
              <a:rPr kumimoji="1" lang="ja-JP" altLang="en-US" b="1"/>
              <a:t>共通分母</a:t>
            </a:r>
            <a:r>
              <a:rPr kumimoji="1" lang="ja-JP" altLang="en-US"/>
              <a:t>の値を求めたい。</a:t>
            </a:r>
            <a:endParaRPr kumimoji="1" lang="en-US" altLang="ja-JP" dirty="0"/>
          </a:p>
          <a:p>
            <a:pPr marL="514350" indent="-514350">
              <a:buFont typeface="+mj-lt"/>
              <a:buAutoNum type="arabicPeriod"/>
            </a:pPr>
            <a:r>
              <a:rPr kumimoji="1" lang="ja-JP" altLang="en-US" u="sng"/>
              <a:t>共通分母の候補値</a:t>
            </a:r>
            <a:r>
              <a:rPr kumimoji="1" lang="ja-JP" altLang="en-US"/>
              <a:t>は、どんな現れ方をするか</a:t>
            </a:r>
            <a:r>
              <a:rPr kumimoji="1" lang="en-US" altLang="ja-JP" dirty="0"/>
              <a:t>?</a:t>
            </a:r>
          </a:p>
          <a:p>
            <a:pPr marL="514350" indent="-514350">
              <a:buFont typeface="+mj-lt"/>
              <a:buAutoNum type="arabicPeriod"/>
            </a:pPr>
            <a:r>
              <a:rPr lang="ja-JP" altLang="en-US"/>
              <a:t>そこにある未知の</a:t>
            </a:r>
            <a:r>
              <a:rPr lang="ja-JP" altLang="en-US" u="sng"/>
              <a:t>数理的な性質</a:t>
            </a:r>
            <a:r>
              <a:rPr lang="ja-JP" altLang="en-US"/>
              <a:t>はないか</a:t>
            </a:r>
            <a:r>
              <a:rPr lang="en-US" altLang="ja-JP" dirty="0"/>
              <a:t>?</a:t>
            </a:r>
          </a:p>
          <a:p>
            <a:pPr lvl="1"/>
            <a:r>
              <a:rPr kumimoji="1" lang="ja-JP" altLang="en-US"/>
              <a:t>何桁の近似値が何個揃えば、分母を推定しやすいか</a:t>
            </a:r>
            <a:r>
              <a:rPr kumimoji="1" lang="en-US" altLang="ja-JP" dirty="0"/>
              <a:t>?</a:t>
            </a:r>
          </a:p>
          <a:p>
            <a:pPr marL="514350" indent="-514350">
              <a:buFont typeface="+mj-lt"/>
              <a:buAutoNum type="arabicPeriod"/>
            </a:pPr>
            <a:r>
              <a:rPr kumimoji="1" lang="ja-JP" altLang="en-US"/>
              <a:t>ありうる手入力ミス等への良い対応の仕方は</a:t>
            </a:r>
            <a:r>
              <a:rPr kumimoji="1" lang="en-US" altLang="ja-JP" dirty="0"/>
              <a:t>?</a:t>
            </a:r>
          </a:p>
          <a:p>
            <a:pPr marL="514350" indent="-514350">
              <a:buFont typeface="+mj-lt"/>
              <a:buAutoNum type="arabicPeriod"/>
            </a:pPr>
            <a:r>
              <a:rPr lang="ja-JP" altLang="en-US"/>
              <a:t>上記の解決策に対して、</a:t>
            </a:r>
            <a:r>
              <a:rPr lang="ja-JP" altLang="en-US" u="sng"/>
              <a:t>有用性の確認方法</a:t>
            </a:r>
            <a:r>
              <a:rPr lang="ja-JP" altLang="en-US"/>
              <a:t>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5639" y="4273993"/>
            <a:ext cx="3532722" cy="2338662"/>
          </a:xfrm>
          <a:prstGeom prst="rect">
            <a:avLst/>
          </a:prstGeom>
          <a:effectLst>
            <a:softEdge rad="46746"/>
          </a:effectLst>
        </p:spPr>
      </p:pic>
    </p:spTree>
    <p:extLst>
      <p:ext uri="{BB962C8B-B14F-4D97-AF65-F5344CB8AC3E}">
        <p14:creationId xmlns:p14="http://schemas.microsoft.com/office/powerpoint/2010/main" val="26617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0C20E8A-6356-576C-05EE-841442C936DC}"/>
              </a:ext>
            </a:extLst>
          </p:cNvPr>
          <p:cNvSpPr>
            <a:spLocks noGrp="1"/>
          </p:cNvSpPr>
          <p:nvPr>
            <p:ph type="title"/>
          </p:nvPr>
        </p:nvSpPr>
        <p:spPr>
          <a:xfrm>
            <a:off x="440575" y="1709739"/>
            <a:ext cx="8570421" cy="2852737"/>
          </a:xfrm>
        </p:spPr>
        <p:txBody>
          <a:bodyPr>
            <a:normAutofit/>
          </a:bodyPr>
          <a:lstStyle/>
          <a:p>
            <a:r>
              <a:rPr lang="en-US" altLang="ja-JP" sz="7200" b="1" dirty="0"/>
              <a:t>2. </a:t>
            </a:r>
            <a:r>
              <a:rPr lang="ja-JP" altLang="en-US" sz="7200" b="1"/>
              <a:t>プログラムの設計</a:t>
            </a:r>
          </a:p>
        </p:txBody>
      </p:sp>
      <p:sp>
        <p:nvSpPr>
          <p:cNvPr id="6" name="テキスト プレースホルダー 5">
            <a:extLst>
              <a:ext uri="{FF2B5EF4-FFF2-40B4-BE49-F238E27FC236}">
                <a16:creationId xmlns:a16="http://schemas.microsoft.com/office/drawing/2014/main" id="{CD9DDED2-D45A-2B59-52AB-E3641CC96922}"/>
              </a:ext>
            </a:extLst>
          </p:cNvPr>
          <p:cNvSpPr>
            <a:spLocks noGrp="1"/>
          </p:cNvSpPr>
          <p:nvPr>
            <p:ph type="body" idx="1"/>
          </p:nvPr>
        </p:nvSpPr>
        <p:spPr>
          <a:xfrm>
            <a:off x="623888" y="4663034"/>
            <a:ext cx="7886700" cy="1500187"/>
          </a:xfrm>
        </p:spPr>
        <p:txBody>
          <a:bodyPr/>
          <a:lstStyle/>
          <a:p>
            <a:r>
              <a:rPr lang="ja-JP" altLang="en-US"/>
              <a:t>割合の数を表す近似が複数ある場合に、</a:t>
            </a:r>
            <a:endParaRPr lang="en-US" altLang="ja-JP" dirty="0"/>
          </a:p>
          <a:p>
            <a:r>
              <a:rPr lang="ja-JP" altLang="en-US"/>
              <a:t>その分母の候補値を算出するプログラムを作ったので、</a:t>
            </a:r>
            <a:endParaRPr lang="en-US" altLang="ja-JP" dirty="0"/>
          </a:p>
          <a:p>
            <a:r>
              <a:rPr lang="ja-JP" altLang="en-US"/>
              <a:t>そのプログラムの設計について解説する。</a:t>
            </a:r>
          </a:p>
        </p:txBody>
      </p:sp>
      <p:sp>
        <p:nvSpPr>
          <p:cNvPr id="4" name="スライド番号プレースホルダー 3">
            <a:extLst>
              <a:ext uri="{FF2B5EF4-FFF2-40B4-BE49-F238E27FC236}">
                <a16:creationId xmlns:a16="http://schemas.microsoft.com/office/drawing/2014/main" id="{D19EDCE8-1EAC-D088-3CFF-553660034653}"/>
              </a:ext>
            </a:extLst>
          </p:cNvPr>
          <p:cNvSpPr>
            <a:spLocks noGrp="1"/>
          </p:cNvSpPr>
          <p:nvPr>
            <p:ph type="sldNum" sz="quarter" idx="12"/>
          </p:nvPr>
        </p:nvSpPr>
        <p:spPr/>
        <p:txBody>
          <a:bodyPr/>
          <a:lstStyle/>
          <a:p>
            <a:fld id="{0678362A-B3DF-6942-9885-885DCC433666}"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07992AE4-261D-22F3-031E-0A018C0B1D0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77297" y="474557"/>
            <a:ext cx="4979882" cy="2789656"/>
          </a:xfrm>
          <a:prstGeom prst="rect">
            <a:avLst/>
          </a:prstGeom>
          <a:effectLst>
            <a:softEdge rad="90992"/>
          </a:effectLst>
        </p:spPr>
      </p:pic>
    </p:spTree>
    <p:extLst>
      <p:ext uri="{BB962C8B-B14F-4D97-AF65-F5344CB8AC3E}">
        <p14:creationId xmlns:p14="http://schemas.microsoft.com/office/powerpoint/2010/main" val="274924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60CEC-9CD6-BA0B-A33B-C0A19C829841}"/>
              </a:ext>
            </a:extLst>
          </p:cNvPr>
          <p:cNvSpPr>
            <a:spLocks noGrp="1"/>
          </p:cNvSpPr>
          <p:nvPr>
            <p:ph type="title"/>
          </p:nvPr>
        </p:nvSpPr>
        <p:spPr>
          <a:xfrm>
            <a:off x="628650" y="365126"/>
            <a:ext cx="7886700" cy="673965"/>
          </a:xfrm>
        </p:spPr>
        <p:txBody>
          <a:bodyPr>
            <a:normAutofit fontScale="90000"/>
          </a:bodyPr>
          <a:lstStyle/>
          <a:p>
            <a:r>
              <a:rPr lang="ja-JP" altLang="en-US" b="1" u="sng"/>
              <a:t>計算原理</a:t>
            </a:r>
          </a:p>
        </p:txBody>
      </p:sp>
      <p:sp>
        <p:nvSpPr>
          <p:cNvPr id="4" name="スライド番号プレースホルダー 3">
            <a:extLst>
              <a:ext uri="{FF2B5EF4-FFF2-40B4-BE49-F238E27FC236}">
                <a16:creationId xmlns:a16="http://schemas.microsoft.com/office/drawing/2014/main" id="{B4B28EB2-1481-88CE-5BC1-ABE7B67BE5A1}"/>
              </a:ext>
            </a:extLst>
          </p:cNvPr>
          <p:cNvSpPr>
            <a:spLocks noGrp="1"/>
          </p:cNvSpPr>
          <p:nvPr>
            <p:ph type="sldNum" sz="quarter" idx="12"/>
          </p:nvPr>
        </p:nvSpPr>
        <p:spPr/>
        <p:txBody>
          <a:bodyPr/>
          <a:lstStyle/>
          <a:p>
            <a:fld id="{0678362A-B3DF-6942-9885-885DCC433666}" type="slidenum">
              <a:rPr kumimoji="1" lang="ja-JP" altLang="en-US" smtClean="0"/>
              <a:t>8</a:t>
            </a:fld>
            <a:endParaRPr kumimoji="1" lang="ja-JP" altLang="en-US"/>
          </a:p>
        </p:txBody>
      </p:sp>
      <p:sp>
        <p:nvSpPr>
          <p:cNvPr id="6" name="コンテンツ プレースホルダー 5">
            <a:extLst>
              <a:ext uri="{FF2B5EF4-FFF2-40B4-BE49-F238E27FC236}">
                <a16:creationId xmlns:a16="http://schemas.microsoft.com/office/drawing/2014/main" id="{6CC20DC1-22BE-AC31-9785-3E338D5E5FC4}"/>
              </a:ext>
            </a:extLst>
          </p:cNvPr>
          <p:cNvSpPr>
            <a:spLocks noGrp="1"/>
          </p:cNvSpPr>
          <p:nvPr>
            <p:ph idx="1"/>
          </p:nvPr>
        </p:nvSpPr>
        <p:spPr>
          <a:xfrm>
            <a:off x="173254" y="1106905"/>
            <a:ext cx="8739739" cy="5496026"/>
          </a:xfrm>
          <a:solidFill>
            <a:schemeClr val="accent5">
              <a:lumMod val="20000"/>
              <a:lumOff val="80000"/>
            </a:schemeClr>
          </a:solidFill>
          <a:effectLst>
            <a:softEdge rad="111303"/>
          </a:effectLst>
        </p:spPr>
        <p:txBody>
          <a:bodyPr lIns="251999" tIns="251999" rIns="251999" bIns="251999">
            <a:normAutofit fontScale="85000" lnSpcReduction="10000"/>
          </a:bodyPr>
          <a:lstStyle/>
          <a:p>
            <a:pPr marL="514350" indent="-514350">
              <a:buFont typeface="+mj-lt"/>
              <a:buAutoNum type="arabicPeriod"/>
            </a:pPr>
            <a:r>
              <a:rPr lang="en-US" altLang="ja-JP" u="sng" dirty="0"/>
              <a:t> </a:t>
            </a:r>
            <a:r>
              <a:rPr lang="ja-JP" altLang="en-US" b="1" u="sng"/>
              <a:t>近似値</a:t>
            </a:r>
            <a:r>
              <a:rPr lang="en-US" altLang="ja-JP" b="1" u="sng" dirty="0"/>
              <a:t>Q </a:t>
            </a:r>
            <a:r>
              <a:rPr lang="ja-JP" altLang="en-US"/>
              <a:t>を、</a:t>
            </a:r>
            <a:r>
              <a:rPr lang="ja-JP" altLang="en-US" b="1"/>
              <a:t>実数上の半区間</a:t>
            </a:r>
            <a:r>
              <a:rPr lang="ja-JP" altLang="en-US"/>
              <a:t>と見なす。</a:t>
            </a:r>
            <a:endParaRPr lang="en-US" altLang="ja-JP" dirty="0"/>
          </a:p>
          <a:p>
            <a:pPr lvl="1"/>
            <a:r>
              <a:rPr lang="en-US" altLang="ja-JP" dirty="0"/>
              <a:t>Q </a:t>
            </a:r>
            <a:r>
              <a:rPr lang="ja-JP" altLang="en-US"/>
              <a:t>は</a:t>
            </a:r>
            <a:r>
              <a:rPr lang="ja-JP" altLang="en-US" b="1"/>
              <a:t>小数点以下</a:t>
            </a:r>
            <a:r>
              <a:rPr lang="en-US" altLang="ja-JP" b="1" dirty="0"/>
              <a:t>d</a:t>
            </a:r>
            <a:r>
              <a:rPr lang="ja-JP" altLang="en-US" b="1"/>
              <a:t>桁</a:t>
            </a:r>
            <a:r>
              <a:rPr lang="ja-JP" altLang="en-US"/>
              <a:t>まで</a:t>
            </a:r>
            <a:r>
              <a:rPr lang="en-US" altLang="ja-JP" dirty="0"/>
              <a:t>10</a:t>
            </a:r>
            <a:r>
              <a:rPr lang="ja-JP" altLang="en-US"/>
              <a:t>進数で記載されていたとする。</a:t>
            </a:r>
            <a:endParaRPr lang="en-US" altLang="ja-JP" dirty="0"/>
          </a:p>
          <a:p>
            <a:pPr lvl="1"/>
            <a:r>
              <a:rPr lang="ja-JP" altLang="en-US"/>
              <a:t>その半区間の幅は</a:t>
            </a:r>
            <a:r>
              <a:rPr lang="en-US" altLang="ja-JP" dirty="0"/>
              <a:t>0.1</a:t>
            </a:r>
            <a:r>
              <a:rPr lang="en-US" altLang="ja-JP" b="1" baseline="30000" dirty="0"/>
              <a:t>d</a:t>
            </a:r>
            <a:r>
              <a:rPr lang="ja-JP" altLang="en-US" baseline="30000"/>
              <a:t> </a:t>
            </a:r>
            <a:r>
              <a:rPr lang="en-US" altLang="ja-JP" dirty="0"/>
              <a:t>(0.1</a:t>
            </a:r>
            <a:r>
              <a:rPr lang="ja-JP" altLang="en-US"/>
              <a:t>の</a:t>
            </a:r>
            <a:r>
              <a:rPr lang="en-US" altLang="ja-JP" dirty="0"/>
              <a:t>d</a:t>
            </a:r>
            <a:r>
              <a:rPr lang="ja-JP" altLang="en-US"/>
              <a:t>乗</a:t>
            </a:r>
            <a:r>
              <a:rPr lang="en-US" altLang="ja-JP" dirty="0"/>
              <a:t>)</a:t>
            </a:r>
            <a:r>
              <a:rPr lang="ja-JP" altLang="en-US"/>
              <a:t>となる。</a:t>
            </a:r>
            <a:endParaRPr lang="en-US" altLang="ja-JP" dirty="0"/>
          </a:p>
          <a:p>
            <a:pPr marL="514350" indent="-514350">
              <a:buFont typeface="+mj-lt"/>
              <a:buAutoNum type="arabicPeriod"/>
            </a:pPr>
            <a:r>
              <a:rPr lang="en-US" altLang="ja-JP" dirty="0"/>
              <a:t>Q</a:t>
            </a:r>
            <a:r>
              <a:rPr lang="ja-JP" altLang="en-US"/>
              <a:t>の近似前の数は、丸め方で異なる区間となる。</a:t>
            </a:r>
            <a:endParaRPr lang="en-US" altLang="ja-JP" dirty="0"/>
          </a:p>
          <a:p>
            <a:pPr lvl="1"/>
            <a:r>
              <a:rPr lang="ja-JP" altLang="en-US"/>
              <a:t> </a:t>
            </a:r>
            <a:r>
              <a:rPr lang="en-US" altLang="ja-JP" dirty="0"/>
              <a:t>[</a:t>
            </a:r>
            <a:r>
              <a:rPr lang="ja-JP" altLang="en-US"/>
              <a:t> </a:t>
            </a:r>
            <a:r>
              <a:rPr lang="en-US" altLang="ja-JP" dirty="0"/>
              <a:t>Q , Q + 0.1</a:t>
            </a:r>
            <a:r>
              <a:rPr lang="en-US" altLang="ja-JP" b="1" baseline="30000" dirty="0"/>
              <a:t>d</a:t>
            </a:r>
            <a:r>
              <a:rPr lang="ja-JP" altLang="en-US" b="1" baseline="30000"/>
              <a:t> </a:t>
            </a:r>
            <a:r>
              <a:rPr lang="en-US" altLang="ja-JP" dirty="0"/>
              <a:t>)  : </a:t>
            </a:r>
            <a:r>
              <a:rPr lang="ja-JP" altLang="en-US" b="1"/>
              <a:t>切り捨て </a:t>
            </a:r>
            <a:r>
              <a:rPr lang="en-US" altLang="ja-JP" dirty="0"/>
              <a:t>—</a:t>
            </a:r>
            <a:r>
              <a:rPr lang="ja-JP" altLang="en-US"/>
              <a:t> </a:t>
            </a:r>
            <a:r>
              <a:rPr lang="ja-JP" altLang="en-US" sz="1900"/>
              <a:t>左は閉端、右は開端 の半区間 </a:t>
            </a:r>
            <a:r>
              <a:rPr lang="ja-JP" altLang="en-US" sz="1600" b="1" spc="-300"/>
              <a:t>○</a:t>
            </a:r>
            <a:r>
              <a:rPr lang="en-US" altLang="ja-JP" sz="1900" b="1" spc="-300" dirty="0"/>
              <a:t>——</a:t>
            </a:r>
            <a:r>
              <a:rPr lang="ja-JP" altLang="en-US" sz="1600" b="1" spc="-300"/>
              <a:t>●</a:t>
            </a:r>
          </a:p>
          <a:p>
            <a:pPr lvl="1"/>
            <a:r>
              <a:rPr lang="ja-JP" altLang="en-US"/>
              <a:t> </a:t>
            </a:r>
            <a:r>
              <a:rPr lang="en-US" altLang="ja-JP" dirty="0"/>
              <a:t>(</a:t>
            </a:r>
            <a:r>
              <a:rPr lang="ja-JP" altLang="en-US"/>
              <a:t> </a:t>
            </a:r>
            <a:r>
              <a:rPr lang="en-US" altLang="ja-JP" dirty="0"/>
              <a:t>Q -  0.1</a:t>
            </a:r>
            <a:r>
              <a:rPr lang="en-US" altLang="ja-JP" b="1" baseline="30000" dirty="0"/>
              <a:t>d</a:t>
            </a:r>
            <a:r>
              <a:rPr lang="en-US" altLang="ja-JP" dirty="0"/>
              <a:t> , Q</a:t>
            </a:r>
            <a:r>
              <a:rPr lang="ja-JP" altLang="en-US"/>
              <a:t> </a:t>
            </a:r>
            <a:r>
              <a:rPr lang="en-US" altLang="ja-JP" dirty="0"/>
              <a:t>]</a:t>
            </a:r>
            <a:r>
              <a:rPr lang="ja-JP" altLang="en-US"/>
              <a:t> </a:t>
            </a:r>
            <a:r>
              <a:rPr lang="en-US" altLang="ja-JP" dirty="0"/>
              <a:t>: </a:t>
            </a:r>
            <a:r>
              <a:rPr lang="ja-JP" altLang="en-US" b="1"/>
              <a:t>切り上げ  </a:t>
            </a:r>
            <a:r>
              <a:rPr lang="en-US" altLang="ja-JP" dirty="0"/>
              <a:t>—</a:t>
            </a:r>
            <a:r>
              <a:rPr lang="ja-JP" altLang="en-US"/>
              <a:t> </a:t>
            </a:r>
            <a:r>
              <a:rPr lang="ja-JP" altLang="en-US" sz="1900"/>
              <a:t>左は開端、右は閉端 の半区間 </a:t>
            </a:r>
            <a:r>
              <a:rPr lang="ja-JP" altLang="en-US" sz="1600" spc="-300"/>
              <a:t>●</a:t>
            </a:r>
            <a:r>
              <a:rPr lang="en-US" altLang="ja-JP" sz="1900" b="1" spc="-300" dirty="0"/>
              <a:t>——</a:t>
            </a:r>
            <a:r>
              <a:rPr lang="ja-JP" altLang="en-US" sz="1600" spc="-300"/>
              <a:t>○</a:t>
            </a:r>
            <a:endParaRPr lang="ja-JP" altLang="en-US" sz="1900" b="1" spc="-300"/>
          </a:p>
          <a:p>
            <a:pPr lvl="1"/>
            <a:r>
              <a:rPr lang="ja-JP" altLang="en-US"/>
              <a:t> </a:t>
            </a:r>
            <a:r>
              <a:rPr lang="en-US" altLang="ja-JP" dirty="0"/>
              <a:t>[Q - 0.5×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b="1" dirty="0">
                <a:solidFill>
                  <a:srgbClr val="C00000"/>
                </a:solidFill>
              </a:rPr>
              <a:t>(#) </a:t>
            </a:r>
            <a:r>
              <a:rPr lang="en-US" altLang="ja-JP" dirty="0"/>
              <a:t>: </a:t>
            </a:r>
            <a:r>
              <a:rPr lang="en-US" altLang="ja-JP" sz="1900" dirty="0"/>
              <a:t>(</a:t>
            </a:r>
            <a:r>
              <a:rPr lang="ja-JP" altLang="en-US" sz="1900"/>
              <a:t>単純な</a:t>
            </a:r>
            <a:r>
              <a:rPr lang="en-US" altLang="ja-JP" sz="1900" dirty="0"/>
              <a:t>1</a:t>
            </a:r>
            <a:r>
              <a:rPr lang="ja-JP" altLang="en-US" sz="1900"/>
              <a:t>回だけの</a:t>
            </a:r>
            <a:r>
              <a:rPr lang="en-US" altLang="ja-JP" sz="1900" dirty="0"/>
              <a:t>)</a:t>
            </a:r>
            <a:r>
              <a:rPr lang="ja-JP" altLang="en-US" b="1"/>
              <a:t>四捨五入</a:t>
            </a:r>
            <a:endParaRPr lang="en-US" altLang="ja-JP" b="1" dirty="0">
              <a:solidFill>
                <a:srgbClr val="C00000"/>
              </a:solidFill>
            </a:endParaRPr>
          </a:p>
          <a:p>
            <a:pPr lvl="1"/>
            <a:r>
              <a:rPr lang="en-US" altLang="ja-JP" dirty="0"/>
              <a:t>[ Q - </a:t>
            </a:r>
            <a:r>
              <a:rPr lang="en-US" altLang="ja-JP" b="1" dirty="0"/>
              <a:t>0.55</a:t>
            </a:r>
            <a:r>
              <a:rPr lang="en-US" altLang="ja-JP" dirty="0"/>
              <a:t>×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dirty="0"/>
              <a:t>: </a:t>
            </a:r>
            <a:r>
              <a:rPr lang="en-US" altLang="ja-JP" b="1" dirty="0"/>
              <a:t>2</a:t>
            </a:r>
            <a:r>
              <a:rPr lang="ja-JP" altLang="en-US" b="1"/>
              <a:t>回目の四捨五入で</a:t>
            </a:r>
            <a:r>
              <a:rPr lang="en-US" altLang="ja-JP" b="1" dirty="0"/>
              <a:t>1</a:t>
            </a:r>
            <a:r>
              <a:rPr lang="ja-JP" altLang="en-US" b="1"/>
              <a:t>桁縮めた場合</a:t>
            </a:r>
            <a:endParaRPr lang="en-US" altLang="ja-JP" b="1" dirty="0"/>
          </a:p>
          <a:p>
            <a:pPr lvl="1"/>
            <a:r>
              <a:rPr lang="ja-JP" altLang="en-US" b="1">
                <a:solidFill>
                  <a:srgbClr val="C00000"/>
                </a:solidFill>
              </a:rPr>
              <a:t>偶数丸め</a:t>
            </a:r>
            <a:r>
              <a:rPr lang="ja-JP" altLang="en-US">
                <a:solidFill>
                  <a:srgbClr val="C00000"/>
                </a:solidFill>
              </a:rPr>
              <a:t>の場合、</a:t>
            </a:r>
            <a:r>
              <a:rPr lang="en-US" altLang="ja-JP" dirty="0">
                <a:solidFill>
                  <a:srgbClr val="C00000"/>
                </a:solidFill>
              </a:rPr>
              <a:t>Q</a:t>
            </a:r>
            <a:r>
              <a:rPr lang="ja-JP" altLang="en-US">
                <a:solidFill>
                  <a:srgbClr val="C00000"/>
                </a:solidFill>
              </a:rPr>
              <a:t>の最下位の偶</a:t>
            </a:r>
            <a:r>
              <a:rPr lang="en-US" altLang="ja-JP" dirty="0">
                <a:solidFill>
                  <a:srgbClr val="C00000"/>
                </a:solidFill>
              </a:rPr>
              <a:t>/</a:t>
            </a:r>
            <a:r>
              <a:rPr lang="ja-JP" altLang="en-US">
                <a:solidFill>
                  <a:srgbClr val="C00000"/>
                </a:solidFill>
              </a:rPr>
              <a:t>奇により区間</a:t>
            </a:r>
            <a:r>
              <a:rPr lang="en-US" altLang="ja-JP" dirty="0">
                <a:solidFill>
                  <a:srgbClr val="C00000"/>
                </a:solidFill>
              </a:rPr>
              <a:t>(#)</a:t>
            </a:r>
            <a:r>
              <a:rPr lang="ja-JP" altLang="en-US">
                <a:solidFill>
                  <a:srgbClr val="C00000"/>
                </a:solidFill>
              </a:rPr>
              <a:t>を閉</a:t>
            </a:r>
            <a:r>
              <a:rPr lang="en-US" altLang="ja-JP" dirty="0">
                <a:solidFill>
                  <a:srgbClr val="C00000"/>
                </a:solidFill>
              </a:rPr>
              <a:t>/</a:t>
            </a:r>
            <a:r>
              <a:rPr lang="ja-JP" altLang="en-US">
                <a:solidFill>
                  <a:srgbClr val="C00000"/>
                </a:solidFill>
              </a:rPr>
              <a:t>開に変える。</a:t>
            </a:r>
            <a:endParaRPr lang="en-US" altLang="ja-JP" dirty="0">
              <a:solidFill>
                <a:srgbClr val="C00000"/>
              </a:solidFill>
            </a:endParaRPr>
          </a:p>
          <a:p>
            <a:pPr marL="514350" indent="-514350">
              <a:buFont typeface="+mj-lt"/>
              <a:buAutoNum type="arabicPeriod"/>
            </a:pPr>
            <a:r>
              <a:rPr lang="ja-JP" altLang="en-US"/>
              <a:t>候補となる分母</a:t>
            </a:r>
            <a:r>
              <a:rPr lang="en-US" altLang="ja-JP" dirty="0"/>
              <a:t> D=1,2,3,… </a:t>
            </a:r>
            <a:r>
              <a:rPr kumimoji="1" lang="ja-JP" altLang="en-US"/>
              <a:t> ∈ </a:t>
            </a:r>
            <a:r>
              <a:rPr kumimoji="1" lang="en-US" altLang="ja-JP" dirty="0" err="1"/>
              <a:t>ℕ</a:t>
            </a:r>
            <a:r>
              <a:rPr lang="ja-JP" altLang="en-US"/>
              <a:t>に対し</a:t>
            </a:r>
            <a:r>
              <a:rPr lang="en-US" altLang="ja-JP" dirty="0"/>
              <a:t>:</a:t>
            </a:r>
          </a:p>
          <a:p>
            <a:pPr lvl="1"/>
            <a:r>
              <a:rPr lang="ja-JP" altLang="en-US" u="sng"/>
              <a:t>その区間に</a:t>
            </a:r>
            <a:r>
              <a:rPr lang="en-US" altLang="ja-JP" b="1" u="sng" dirty="0"/>
              <a:t>D</a:t>
            </a:r>
            <a:r>
              <a:rPr lang="ja-JP" altLang="en-US" b="1" u="sng"/>
              <a:t>を乗算</a:t>
            </a:r>
            <a:r>
              <a:rPr lang="ja-JP" altLang="en-US"/>
              <a:t>。その区間に含まれる整数</a:t>
            </a:r>
            <a:r>
              <a:rPr lang="en-US" altLang="ja-JP" dirty="0"/>
              <a:t>N</a:t>
            </a:r>
            <a:r>
              <a:rPr lang="ja-JP" altLang="en-US"/>
              <a:t>全てが</a:t>
            </a:r>
            <a:r>
              <a:rPr lang="ja-JP" altLang="en-US" b="1"/>
              <a:t>分子の候補</a:t>
            </a:r>
            <a:r>
              <a:rPr lang="ja-JP" altLang="en-US"/>
              <a:t>。</a:t>
            </a:r>
            <a:endParaRPr lang="en-US" altLang="ja-JP" dirty="0"/>
          </a:p>
          <a:p>
            <a:pPr lvl="1"/>
            <a:r>
              <a:rPr lang="en-US" altLang="ja-JP" dirty="0"/>
              <a:t>10</a:t>
            </a:r>
            <a:r>
              <a:rPr lang="ja-JP" altLang="en-US"/>
              <a:t>進数を意識した計算を要する</a:t>
            </a:r>
            <a:r>
              <a:rPr lang="en-US" altLang="ja-JP" sz="1900" dirty="0"/>
              <a:t>(2</a:t>
            </a:r>
            <a:r>
              <a:rPr lang="ja-JP" altLang="en-US" sz="1900"/>
              <a:t>進小数で計算すると誤差が発生</a:t>
            </a:r>
            <a:r>
              <a:rPr lang="en-US" altLang="ja-JP" sz="1900" dirty="0"/>
              <a:t>)</a:t>
            </a:r>
            <a:r>
              <a:rPr lang="ja-JP" altLang="en-US"/>
              <a:t>。</a:t>
            </a:r>
            <a:endParaRPr lang="en-US" altLang="ja-JP" dirty="0"/>
          </a:p>
          <a:p>
            <a:pPr marL="514350" indent="-514350">
              <a:buFont typeface="+mj-lt"/>
              <a:buAutoNum type="arabicPeriod"/>
            </a:pPr>
            <a:r>
              <a:rPr lang="ja-JP" altLang="en-US"/>
              <a:t>与えた</a:t>
            </a:r>
            <a:r>
              <a:rPr lang="ja-JP" altLang="en-US" u="sng"/>
              <a:t>全て</a:t>
            </a:r>
            <a:r>
              <a:rPr lang="ja-JP" altLang="en-US"/>
              <a:t>の割合の近似値に対して</a:t>
            </a:r>
            <a:r>
              <a:rPr lang="en-US" altLang="ja-JP" dirty="0"/>
              <a:t>:</a:t>
            </a:r>
          </a:p>
          <a:p>
            <a:pPr lvl="1"/>
            <a:r>
              <a:rPr lang="en-US" altLang="ja-JP" dirty="0"/>
              <a:t>D=1,2,3,… </a:t>
            </a:r>
            <a:r>
              <a:rPr kumimoji="1" lang="ja-JP" altLang="en-US"/>
              <a:t>∈ </a:t>
            </a:r>
            <a:r>
              <a:rPr kumimoji="1" lang="en-US" altLang="ja-JP" dirty="0" err="1"/>
              <a:t>ℕ</a:t>
            </a:r>
            <a:r>
              <a:rPr lang="ja-JP" altLang="en-US"/>
              <a:t>のそれぞれについて、分子の候補が存在するか</a:t>
            </a:r>
            <a:r>
              <a:rPr lang="en-US" altLang="ja-JP" dirty="0"/>
              <a:t>?</a:t>
            </a:r>
          </a:p>
          <a:p>
            <a:pPr lvl="1"/>
            <a:r>
              <a:rPr lang="ja-JP" altLang="en-US" sz="2100"/>
              <a:t>前項目を目で見て分かりやすく、途中の計算結果も含めて表示する。</a:t>
            </a:r>
            <a:endParaRPr lang="en-US" altLang="ja-JP" sz="2100" dirty="0"/>
          </a:p>
        </p:txBody>
      </p:sp>
    </p:spTree>
    <p:extLst>
      <p:ext uri="{BB962C8B-B14F-4D97-AF65-F5344CB8AC3E}">
        <p14:creationId xmlns:p14="http://schemas.microsoft.com/office/powerpoint/2010/main" val="56655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2614479-40B9-760E-D613-75036C60675E}"/>
              </a:ext>
            </a:extLst>
          </p:cNvPr>
          <p:cNvSpPr>
            <a:spLocks noGrp="1"/>
          </p:cNvSpPr>
          <p:nvPr>
            <p:ph type="title"/>
          </p:nvPr>
        </p:nvSpPr>
        <p:spPr>
          <a:xfrm>
            <a:off x="628650" y="564632"/>
            <a:ext cx="7886700" cy="926839"/>
          </a:xfrm>
        </p:spPr>
        <p:txBody>
          <a:bodyPr/>
          <a:lstStyle/>
          <a:p>
            <a:r>
              <a:rPr lang="ja-JP" altLang="en-US"/>
              <a:t>設計方針</a:t>
            </a:r>
          </a:p>
        </p:txBody>
      </p:sp>
      <p:sp>
        <p:nvSpPr>
          <p:cNvPr id="6" name="コンテンツ プレースホルダー 5">
            <a:extLst>
              <a:ext uri="{FF2B5EF4-FFF2-40B4-BE49-F238E27FC236}">
                <a16:creationId xmlns:a16="http://schemas.microsoft.com/office/drawing/2014/main" id="{A4F7593B-7EA2-9AC6-2885-88DD3A70996A}"/>
              </a:ext>
            </a:extLst>
          </p:cNvPr>
          <p:cNvSpPr>
            <a:spLocks noGrp="1"/>
          </p:cNvSpPr>
          <p:nvPr>
            <p:ph idx="1"/>
          </p:nvPr>
        </p:nvSpPr>
        <p:spPr>
          <a:xfrm>
            <a:off x="620337" y="1471353"/>
            <a:ext cx="7886700" cy="4705610"/>
          </a:xfrm>
        </p:spPr>
        <p:txBody>
          <a:bodyPr>
            <a:normAutofit/>
          </a:bodyPr>
          <a:lstStyle/>
          <a:p>
            <a:r>
              <a:rPr lang="ja-JP" altLang="en-US"/>
              <a:t>汎用性</a:t>
            </a:r>
            <a:r>
              <a:rPr lang="ja-JP" altLang="en-US" sz="2000"/>
              <a:t> ← 古めの環境でも、</a:t>
            </a:r>
            <a:r>
              <a:rPr lang="en-US" altLang="ja-JP" sz="2000" dirty="0"/>
              <a:t>50</a:t>
            </a:r>
            <a:r>
              <a:rPr lang="ja-JP" altLang="en-US" sz="2000"/>
              <a:t>年後でも。</a:t>
            </a:r>
            <a:endParaRPr lang="en-US" altLang="ja-JP" sz="2000" dirty="0"/>
          </a:p>
          <a:p>
            <a:r>
              <a:rPr lang="ja-JP" altLang="en-US"/>
              <a:t>コマンド入力時に使えるオプション</a:t>
            </a:r>
            <a:endParaRPr lang="en-US" altLang="ja-JP" dirty="0"/>
          </a:p>
          <a:p>
            <a:pPr lvl="1"/>
            <a:r>
              <a:rPr lang="ja-JP" altLang="en-US"/>
              <a:t>的確なオプションを設計。結果的に多数。</a:t>
            </a:r>
            <a:endParaRPr lang="en-US" altLang="ja-JP" dirty="0"/>
          </a:p>
          <a:p>
            <a:r>
              <a:rPr lang="ja-JP" altLang="en-US"/>
              <a:t>出力結果</a:t>
            </a:r>
            <a:r>
              <a:rPr lang="en-US" altLang="ja-JP" dirty="0"/>
              <a:t>: </a:t>
            </a:r>
          </a:p>
          <a:p>
            <a:pPr lvl="1"/>
            <a:r>
              <a:rPr lang="ja-JP" altLang="en-US"/>
              <a:t>結果視認性の確保のため、色 </a:t>
            </a:r>
            <a:r>
              <a:rPr lang="en-US" altLang="ja-JP" sz="2000" dirty="0"/>
              <a:t>(ANSI</a:t>
            </a:r>
            <a:r>
              <a:rPr lang="ja-JP" altLang="en-US" sz="2000"/>
              <a:t>カラー</a:t>
            </a:r>
            <a:r>
              <a:rPr lang="en-US" altLang="ja-JP" sz="2000" dirty="0"/>
              <a:t>)</a:t>
            </a:r>
            <a:r>
              <a:rPr lang="ja-JP" altLang="en-US"/>
              <a:t>を多用。</a:t>
            </a:r>
            <a:endParaRPr lang="en-US" altLang="ja-JP" dirty="0"/>
          </a:p>
          <a:p>
            <a:r>
              <a:rPr lang="ja-JP" altLang="en-US"/>
              <a:t>コマンドラインで使うことを前提とする</a:t>
            </a:r>
            <a:endParaRPr lang="en-US" altLang="ja-JP" dirty="0"/>
          </a:p>
          <a:p>
            <a:pPr lvl="1"/>
            <a:r>
              <a:rPr lang="ja-JP" altLang="en-US" sz="2000"/>
              <a:t>なお、</a:t>
            </a:r>
            <a:r>
              <a:rPr lang="en-US" altLang="ja-JP" sz="2000" dirty="0"/>
              <a:t> JavaScript + HTML</a:t>
            </a:r>
            <a:r>
              <a:rPr lang="ja-JP" altLang="en-US" sz="2000"/>
              <a:t>も検討したが、未着手。</a:t>
            </a:r>
            <a:endParaRPr lang="en-US" altLang="ja-JP" sz="2000" dirty="0"/>
          </a:p>
          <a:p>
            <a:r>
              <a:rPr lang="ja-JP" altLang="en-US"/>
              <a:t>機能の複雑さに応じた内部設計</a:t>
            </a:r>
            <a:endParaRPr lang="en-US" altLang="ja-JP" dirty="0"/>
          </a:p>
          <a:p>
            <a:pPr lvl="1"/>
            <a:r>
              <a:rPr lang="ja-JP" altLang="en-US" sz="2000"/>
              <a:t>必ずしも、平易なプログラムでは無い。</a:t>
            </a:r>
            <a:endParaRPr lang="en-US" altLang="ja-JP" sz="2000" dirty="0"/>
          </a:p>
          <a:p>
            <a:r>
              <a:rPr lang="ja-JP" altLang="en-US"/>
              <a:t>切れ味の良さ </a:t>
            </a:r>
            <a:r>
              <a:rPr lang="ja-JP" altLang="en-US" sz="1800"/>
              <a:t>← 特に、素朴な疑問に的確に応じているか</a:t>
            </a:r>
            <a:endParaRPr lang="ja-JP" altLang="en-US"/>
          </a:p>
        </p:txBody>
      </p:sp>
      <p:sp>
        <p:nvSpPr>
          <p:cNvPr id="4" name="スライド番号プレースホルダー 3">
            <a:extLst>
              <a:ext uri="{FF2B5EF4-FFF2-40B4-BE49-F238E27FC236}">
                <a16:creationId xmlns:a16="http://schemas.microsoft.com/office/drawing/2014/main" id="{6C397D54-E190-5FFB-D79D-3D7845AFA404}"/>
              </a:ext>
            </a:extLst>
          </p:cNvPr>
          <p:cNvSpPr>
            <a:spLocks noGrp="1"/>
          </p:cNvSpPr>
          <p:nvPr>
            <p:ph type="sldNum" sz="quarter" idx="12"/>
          </p:nvPr>
        </p:nvSpPr>
        <p:spPr/>
        <p:txBody>
          <a:bodyPr/>
          <a:lstStyle/>
          <a:p>
            <a:fld id="{0678362A-B3DF-6942-9885-885DCC433666}"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11EC7ED4-2508-F668-20FA-895E62191FA1}"/>
              </a:ext>
            </a:extLst>
          </p:cNvPr>
          <p:cNvSpPr txBox="1"/>
          <p:nvPr/>
        </p:nvSpPr>
        <p:spPr>
          <a:xfrm>
            <a:off x="390697" y="283031"/>
            <a:ext cx="8429106" cy="307777"/>
          </a:xfrm>
          <a:prstGeom prst="rect">
            <a:avLst/>
          </a:prstGeom>
          <a:noFill/>
        </p:spPr>
        <p:txBody>
          <a:bodyPr wrap="square">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知っている各種ソフトを比較する意図が無いと、このページはあまり役に立たないであろう。</a:t>
            </a:r>
          </a:p>
        </p:txBody>
      </p:sp>
    </p:spTree>
    <p:extLst>
      <p:ext uri="{BB962C8B-B14F-4D97-AF65-F5344CB8AC3E}">
        <p14:creationId xmlns:p14="http://schemas.microsoft.com/office/powerpoint/2010/main" val="91058484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{11F2EFAA-4D0B-274C-9418-21654C410658}tf10001073</Template>
  <TotalTime>4370</TotalTime>
  <Words>3288</Words>
  <Application>Microsoft Macintosh PowerPoint</Application>
  <PresentationFormat>画面に合わせる (4:3)</PresentationFormat>
  <Paragraphs>234</Paragraphs>
  <Slides>32</Slides>
  <Notes>5</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游ゴシック</vt:lpstr>
      <vt:lpstr>Arial</vt:lpstr>
      <vt:lpstr>Calibri</vt:lpstr>
      <vt:lpstr>Calibri Light</vt:lpstr>
      <vt:lpstr>Courier New</vt:lpstr>
      <vt:lpstr>Office テーマ</vt:lpstr>
      <vt:lpstr>割合の近似値がいくつかある場合に 共通分母を探索するコマンド  </vt:lpstr>
      <vt:lpstr>1. 問題提起</vt:lpstr>
      <vt:lpstr>素朴な疑問(1/2)</vt:lpstr>
      <vt:lpstr>素朴な疑問(2/2)</vt:lpstr>
      <vt:lpstr> 別の疑問</vt:lpstr>
      <vt:lpstr>引き続く疑問</vt:lpstr>
      <vt:lpstr>2. プログラムの設計</vt:lpstr>
      <vt:lpstr>計算原理</vt:lpstr>
      <vt:lpstr>設計方針</vt:lpstr>
      <vt:lpstr>コマンドのインストール方法</vt:lpstr>
      <vt:lpstr>コマンドの 用途と有用性 :</vt:lpstr>
      <vt:lpstr>denomfindを使ったコマンド文の文法</vt:lpstr>
      <vt:lpstr>コマンドdenomfindの出力形式</vt:lpstr>
      <vt:lpstr>denomfind  と共に使うプログラム</vt:lpstr>
      <vt:lpstr>コマンドdenomfindの完成度について</vt:lpstr>
      <vt:lpstr>コマンドdenomfindの今後の計画</vt:lpstr>
      <vt:lpstr>3. コマンドの実行例</vt:lpstr>
      <vt:lpstr>コマンドの使用例</vt:lpstr>
      <vt:lpstr>コマンドの使用例</vt:lpstr>
      <vt:lpstr>コマンドの使用例</vt:lpstr>
      <vt:lpstr>コマンドの使用例</vt:lpstr>
      <vt:lpstr>4. 冒頭2個の題材への適用</vt:lpstr>
      <vt:lpstr>PowerPoint プレゼンテーション</vt:lpstr>
      <vt:lpstr>PowerPoint プレゼンテーション</vt:lpstr>
      <vt:lpstr>PowerPoint プレゼンテーション</vt:lpstr>
      <vt:lpstr>“割合の数値の不具合” が ある場合の類型</vt:lpstr>
      <vt:lpstr>5. 補足</vt:lpstr>
      <vt:lpstr>謎な現象とその考察</vt:lpstr>
      <vt:lpstr>コマンドprimefindに関して</vt:lpstr>
      <vt:lpstr>denomfindの作成時の難点</vt:lpstr>
      <vt:lpstr>他のプログラムに関して</vt:lpstr>
      <vt:lpstr>小数点以下3桁の割合近似値が k 個あれば 共通分母の推定が分母候補の最小値として求まる確率 についての考察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割合の近似値がいくつかある場合に 共通分母を探索するコマンド (アンケート調査や疫学報告の 記載ミス発見と母数推定のために)</dc:title>
  <dc:creator>下野 寿之</dc:creator>
  <cp:lastModifiedBy>下野 寿之</cp:lastModifiedBy>
  <cp:revision>71</cp:revision>
  <cp:lastPrinted>2022-10-17T09:49:47Z</cp:lastPrinted>
  <dcterms:created xsi:type="dcterms:W3CDTF">2022-10-12T13:00:37Z</dcterms:created>
  <dcterms:modified xsi:type="dcterms:W3CDTF">2022-10-17T14:24:14Z</dcterms:modified>
</cp:coreProperties>
</file>